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47"/>
    <p:sldId id="257" r:id="rId48"/>
    <p:sldId id="258" r:id="rId49"/>
    <p:sldId id="259" r:id="rId50"/>
    <p:sldId id="260" r:id="rId51"/>
    <p:sldId id="261" r:id="rId52"/>
    <p:sldId id="262" r:id="rId53"/>
    <p:sldId id="263" r:id="rId54"/>
    <p:sldId id="264" r:id="rId55"/>
    <p:sldId id="265" r:id="rId56"/>
    <p:sldId id="266" r:id="rId57"/>
    <p:sldId id="267" r:id="rId58"/>
    <p:sldId id="268" r:id="rId59"/>
    <p:sldId id="269" r:id="rId60"/>
    <p:sldId id="270" r:id="rId61"/>
    <p:sldId id="271" r:id="rId62"/>
    <p:sldId id="272" r:id="rId63"/>
    <p:sldId id="273" r:id="rId64"/>
    <p:sldId id="274" r:id="rId65"/>
    <p:sldId id="275" r:id="rId66"/>
    <p:sldId id="276" r:id="rId67"/>
    <p:sldId id="277" r:id="rId68"/>
    <p:sldId id="278" r:id="rId69"/>
    <p:sldId id="279" r:id="rId70"/>
    <p:sldId id="280" r:id="rId71"/>
    <p:sldId id="281" r:id="rId72"/>
    <p:sldId id="282" r:id="rId73"/>
    <p:sldId id="283" r:id="rId74"/>
    <p:sldId id="284" r:id="rId75"/>
    <p:sldId id="285" r:id="rId76"/>
    <p:sldId id="286" r:id="rId77"/>
    <p:sldId id="287" r:id="rId78"/>
    <p:sldId id="288" r:id="rId79"/>
    <p:sldId id="289" r:id="rId80"/>
    <p:sldId id="290" r:id="rId81"/>
  </p:sldIdLst>
  <p:sldSz cx="18288000" cy="10287000"/>
  <p:notesSz cx="6858000" cy="9144000"/>
  <p:embeddedFontLst>
    <p:embeddedFont>
      <p:font typeface="Montserrat Classic" charset="1" panose="00000500000000000000"/>
      <p:regular r:id="rId6"/>
    </p:embeddedFont>
    <p:embeddedFont>
      <p:font typeface="Montserrat Classic Bold" charset="1" panose="00000800000000000000"/>
      <p:regular r:id="rId7"/>
    </p:embeddedFont>
    <p:embeddedFont>
      <p:font typeface="Vollkorn" charset="1" panose="00000500000000000000"/>
      <p:regular r:id="rId8"/>
    </p:embeddedFont>
    <p:embeddedFont>
      <p:font typeface="Vollkorn Bold" charset="1" panose="00000800000000000000"/>
      <p:regular r:id="rId9"/>
    </p:embeddedFont>
    <p:embeddedFont>
      <p:font typeface="Vollkorn Italics" charset="1" panose="00000500000000000000"/>
      <p:regular r:id="rId10"/>
    </p:embeddedFont>
    <p:embeddedFont>
      <p:font typeface="Vollkorn Bold Italics" charset="1" panose="00000800000000000000"/>
      <p:regular r:id="rId11"/>
    </p:embeddedFont>
    <p:embeddedFont>
      <p:font typeface="PT Sans" charset="1" panose="020B0503020203020204"/>
      <p:regular r:id="rId12"/>
    </p:embeddedFont>
    <p:embeddedFont>
      <p:font typeface="PT Sans Bold" charset="1" panose="020B0703020203020204"/>
      <p:regular r:id="rId13"/>
    </p:embeddedFont>
    <p:embeddedFont>
      <p:font typeface="PT Sans Italics" charset="1" panose="020B0503020203090204"/>
      <p:regular r:id="rId14"/>
    </p:embeddedFont>
    <p:embeddedFont>
      <p:font typeface="PT Sans Bold Italics" charset="1" panose="020B0703020203090204"/>
      <p:regular r:id="rId15"/>
    </p:embeddedFont>
    <p:embeddedFont>
      <p:font typeface="Arimo" charset="1" panose="020B0604020202020204"/>
      <p:regular r:id="rId16"/>
    </p:embeddedFont>
    <p:embeddedFont>
      <p:font typeface="Arimo Bold" charset="1" panose="020B0704020202020204"/>
      <p:regular r:id="rId17"/>
    </p:embeddedFont>
    <p:embeddedFont>
      <p:font typeface="Arimo Italics" charset="1" panose="020B0604020202090204"/>
      <p:regular r:id="rId18"/>
    </p:embeddedFont>
    <p:embeddedFont>
      <p:font typeface="Arimo Bold Italics" charset="1" panose="020B0704020202090204"/>
      <p:regular r:id="rId19"/>
    </p:embeddedFont>
    <p:embeddedFont>
      <p:font typeface="Anton" charset="1" panose="00000500000000000000"/>
      <p:regular r:id="rId20"/>
    </p:embeddedFont>
    <p:embeddedFont>
      <p:font typeface="Anton Italics" charset="1" panose="00000500000000000000"/>
      <p:regular r:id="rId21"/>
    </p:embeddedFont>
    <p:embeddedFont>
      <p:font typeface="Montserrat Light" charset="1" panose="00000400000000000000"/>
      <p:regular r:id="rId22"/>
    </p:embeddedFont>
    <p:embeddedFont>
      <p:font typeface="Montserrat Light Bold" charset="1" panose="00000800000000000000"/>
      <p:regular r:id="rId23"/>
    </p:embeddedFont>
    <p:embeddedFont>
      <p:font typeface="Montserrat Light Italics" charset="1" panose="00000400000000000000"/>
      <p:regular r:id="rId24"/>
    </p:embeddedFont>
    <p:embeddedFont>
      <p:font typeface="Montserrat Light Bold Italics" charset="1" panose="00000800000000000000"/>
      <p:regular r:id="rId25"/>
    </p:embeddedFont>
    <p:embeddedFont>
      <p:font typeface="Aileron Heavy" charset="1" panose="00000A00000000000000"/>
      <p:regular r:id="rId26"/>
    </p:embeddedFont>
    <p:embeddedFont>
      <p:font typeface="Aileron Heavy Bold" charset="1" panose="00000A00000000000000"/>
      <p:regular r:id="rId27"/>
    </p:embeddedFont>
    <p:embeddedFont>
      <p:font typeface="Aileron Heavy Italics" charset="1" panose="00000A00000000000000"/>
      <p:regular r:id="rId28"/>
    </p:embeddedFont>
    <p:embeddedFont>
      <p:font typeface="Aileron Heavy Bold Italics" charset="1" panose="00000A00000000000000"/>
      <p:regular r:id="rId29"/>
    </p:embeddedFont>
    <p:embeddedFont>
      <p:font typeface="HK Modular" charset="1" panose="00000800000000000000"/>
      <p:regular r:id="rId30"/>
    </p:embeddedFont>
    <p:embeddedFont>
      <p:font typeface="Open Sans Light" charset="1" panose="020B0306030504020204"/>
      <p:regular r:id="rId31"/>
    </p:embeddedFont>
    <p:embeddedFont>
      <p:font typeface="Open Sans Light Bold" charset="1" panose="020B0806030504020204"/>
      <p:regular r:id="rId32"/>
    </p:embeddedFont>
    <p:embeddedFont>
      <p:font typeface="Open Sans Light Italics" charset="1" panose="020B0306030504020204"/>
      <p:regular r:id="rId33"/>
    </p:embeddedFont>
    <p:embeddedFont>
      <p:font typeface="Open Sans Light Bold Italics" charset="1" panose="020B0806030504020204"/>
      <p:regular r:id="rId34"/>
    </p:embeddedFont>
    <p:embeddedFont>
      <p:font typeface="Open Sans" charset="1" panose="020B0606030504020204"/>
      <p:regular r:id="rId35"/>
    </p:embeddedFont>
    <p:embeddedFont>
      <p:font typeface="Open Sans Bold" charset="1" panose="020B0806030504020204"/>
      <p:regular r:id="rId36"/>
    </p:embeddedFont>
    <p:embeddedFont>
      <p:font typeface="Open Sans Italics" charset="1" panose="020B0606030504020204"/>
      <p:regular r:id="rId37"/>
    </p:embeddedFont>
    <p:embeddedFont>
      <p:font typeface="Open Sans Bold Italics" charset="1" panose="020B0806030504020204"/>
      <p:regular r:id="rId38"/>
    </p:embeddedFont>
    <p:embeddedFont>
      <p:font typeface="Open Sans Extra Bold" charset="1" panose="020B0906030804020204"/>
      <p:regular r:id="rId39"/>
    </p:embeddedFont>
    <p:embeddedFont>
      <p:font typeface="Open Sans Extra Bold Italics" charset="1" panose="020B0906030804020204"/>
      <p:regular r:id="rId40"/>
    </p:embeddedFont>
    <p:embeddedFont>
      <p:font typeface="Russo One" charset="1" panose="02000503050000020004"/>
      <p:regular r:id="rId41"/>
    </p:embeddedFont>
    <p:embeddedFont>
      <p:font typeface="Bicubik" charset="1" panose="02000503020000020004"/>
      <p:regular r:id="rId42"/>
    </p:embeddedFont>
    <p:embeddedFont>
      <p:font typeface="Now" charset="1" panose="00000500000000000000"/>
      <p:regular r:id="rId43"/>
    </p:embeddedFont>
    <p:embeddedFont>
      <p:font typeface="Now Bold" charset="1" panose="00000600000000000000"/>
      <p:regular r:id="rId44"/>
    </p:embeddedFont>
    <p:embeddedFont>
      <p:font typeface="Now Bold" charset="1" panose="00000800000000000000"/>
      <p:regular r:id="rId45"/>
    </p:embeddedFont>
    <p:embeddedFont>
      <p:font typeface="Now Bold Bold" charset="1" panose="00000A00000000000000"/>
      <p:regular r:id="rId4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46" Target="fonts/font46.fntdata" Type="http://schemas.openxmlformats.org/officeDocument/2006/relationships/font"/><Relationship Id="rId47" Target="slides/slide1.xml" Type="http://schemas.openxmlformats.org/officeDocument/2006/relationships/slide"/><Relationship Id="rId48" Target="slides/slide2.xml" Type="http://schemas.openxmlformats.org/officeDocument/2006/relationships/slide"/><Relationship Id="rId49" Target="slides/slide3.xml" Type="http://schemas.openxmlformats.org/officeDocument/2006/relationships/slide"/><Relationship Id="rId5" Target="tableStyles.xml" Type="http://schemas.openxmlformats.org/officeDocument/2006/relationships/tableStyles"/><Relationship Id="rId50" Target="slides/slide4.xml" Type="http://schemas.openxmlformats.org/officeDocument/2006/relationships/slide"/><Relationship Id="rId51" Target="slides/slide5.xml" Type="http://schemas.openxmlformats.org/officeDocument/2006/relationships/slide"/><Relationship Id="rId52" Target="slides/slide6.xml" Type="http://schemas.openxmlformats.org/officeDocument/2006/relationships/slide"/><Relationship Id="rId53" Target="slides/slide7.xml" Type="http://schemas.openxmlformats.org/officeDocument/2006/relationships/slide"/><Relationship Id="rId54" Target="slides/slide8.xml" Type="http://schemas.openxmlformats.org/officeDocument/2006/relationships/slide"/><Relationship Id="rId55" Target="slides/slide9.xml" Type="http://schemas.openxmlformats.org/officeDocument/2006/relationships/slide"/><Relationship Id="rId56" Target="slides/slide10.xml" Type="http://schemas.openxmlformats.org/officeDocument/2006/relationships/slide"/><Relationship Id="rId57" Target="slides/slide11.xml" Type="http://schemas.openxmlformats.org/officeDocument/2006/relationships/slide"/><Relationship Id="rId58" Target="slides/slide12.xml" Type="http://schemas.openxmlformats.org/officeDocument/2006/relationships/slide"/><Relationship Id="rId59" Target="slides/slide13.xml" Type="http://schemas.openxmlformats.org/officeDocument/2006/relationships/slide"/><Relationship Id="rId6" Target="fonts/font6.fntdata" Type="http://schemas.openxmlformats.org/officeDocument/2006/relationships/font"/><Relationship Id="rId60" Target="slides/slide14.xml" Type="http://schemas.openxmlformats.org/officeDocument/2006/relationships/slide"/><Relationship Id="rId61" Target="slides/slide15.xml" Type="http://schemas.openxmlformats.org/officeDocument/2006/relationships/slide"/><Relationship Id="rId62" Target="slides/slide16.xml" Type="http://schemas.openxmlformats.org/officeDocument/2006/relationships/slide"/><Relationship Id="rId63" Target="slides/slide17.xml" Type="http://schemas.openxmlformats.org/officeDocument/2006/relationships/slide"/><Relationship Id="rId64" Target="slides/slide18.xml" Type="http://schemas.openxmlformats.org/officeDocument/2006/relationships/slide"/><Relationship Id="rId65" Target="slides/slide19.xml" Type="http://schemas.openxmlformats.org/officeDocument/2006/relationships/slide"/><Relationship Id="rId66" Target="slides/slide20.xml" Type="http://schemas.openxmlformats.org/officeDocument/2006/relationships/slide"/><Relationship Id="rId67" Target="slides/slide21.xml" Type="http://schemas.openxmlformats.org/officeDocument/2006/relationships/slide"/><Relationship Id="rId68" Target="slides/slide22.xml" Type="http://schemas.openxmlformats.org/officeDocument/2006/relationships/slide"/><Relationship Id="rId69" Target="slides/slide23.xml" Type="http://schemas.openxmlformats.org/officeDocument/2006/relationships/slide"/><Relationship Id="rId7" Target="fonts/font7.fntdata" Type="http://schemas.openxmlformats.org/officeDocument/2006/relationships/font"/><Relationship Id="rId70" Target="slides/slide24.xml" Type="http://schemas.openxmlformats.org/officeDocument/2006/relationships/slide"/><Relationship Id="rId71" Target="slides/slide25.xml" Type="http://schemas.openxmlformats.org/officeDocument/2006/relationships/slide"/><Relationship Id="rId72" Target="slides/slide26.xml" Type="http://schemas.openxmlformats.org/officeDocument/2006/relationships/slide"/><Relationship Id="rId73" Target="slides/slide27.xml" Type="http://schemas.openxmlformats.org/officeDocument/2006/relationships/slide"/><Relationship Id="rId74" Target="slides/slide28.xml" Type="http://schemas.openxmlformats.org/officeDocument/2006/relationships/slide"/><Relationship Id="rId75" Target="slides/slide29.xml" Type="http://schemas.openxmlformats.org/officeDocument/2006/relationships/slide"/><Relationship Id="rId76" Target="slides/slide30.xml" Type="http://schemas.openxmlformats.org/officeDocument/2006/relationships/slide"/><Relationship Id="rId77" Target="slides/slide31.xml" Type="http://schemas.openxmlformats.org/officeDocument/2006/relationships/slide"/><Relationship Id="rId78" Target="slides/slide32.xml" Type="http://schemas.openxmlformats.org/officeDocument/2006/relationships/slide"/><Relationship Id="rId79" Target="slides/slide33.xml" Type="http://schemas.openxmlformats.org/officeDocument/2006/relationships/slide"/><Relationship Id="rId8" Target="fonts/font8.fntdata" Type="http://schemas.openxmlformats.org/officeDocument/2006/relationships/font"/><Relationship Id="rId80" Target="slides/slide34.xml" Type="http://schemas.openxmlformats.org/officeDocument/2006/relationships/slide"/><Relationship Id="rId81" Target="slides/slide35.xml" Type="http://schemas.openxmlformats.org/officeDocument/2006/relationships/slide"/><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svg" Type="http://schemas.openxmlformats.org/officeDocument/2006/relationships/image"/><Relationship Id="rId4" Target="../media/image23.png" Type="http://schemas.openxmlformats.org/officeDocument/2006/relationships/image"/><Relationship Id="rId5" Target="../media/image24.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jpeg" Type="http://schemas.openxmlformats.org/officeDocument/2006/relationships/image"/><Relationship Id="rId4" Target="../media/image4.jpeg" Type="http://schemas.openxmlformats.org/officeDocument/2006/relationships/image"/><Relationship Id="rId5" Target="../media/image5.jpe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jpe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9.png" Type="http://schemas.openxmlformats.org/officeDocument/2006/relationships/image"/><Relationship Id="rId3" Target="../media/image30.png" Type="http://schemas.openxmlformats.org/officeDocument/2006/relationships/image"/></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10.png" Type="http://schemas.openxmlformats.org/officeDocument/2006/relationships/image"/><Relationship Id="rId5" Target="../media/image11.svg" Type="http://schemas.openxmlformats.org/officeDocument/2006/relationships/image"/><Relationship Id="rId6" Target="../media/image12.png" Type="http://schemas.openxmlformats.org/officeDocument/2006/relationships/image"/><Relationship Id="rId7" Target="../media/image13.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1945330" y="7020387"/>
            <a:ext cx="3359982" cy="831024"/>
            <a:chOff x="0" y="0"/>
            <a:chExt cx="4479976" cy="1108031"/>
          </a:xfrm>
        </p:grpSpPr>
        <p:grpSp>
          <p:nvGrpSpPr>
            <p:cNvPr name="Group 3" id="3"/>
            <p:cNvGrpSpPr/>
            <p:nvPr/>
          </p:nvGrpSpPr>
          <p:grpSpPr>
            <a:xfrm rot="0">
              <a:off x="0" y="0"/>
              <a:ext cx="4479976" cy="1108031"/>
              <a:chOff x="0" y="0"/>
              <a:chExt cx="6982245" cy="1726917"/>
            </a:xfrm>
          </p:grpSpPr>
          <p:sp>
            <p:nvSpPr>
              <p:cNvPr name="Freeform 4" id="4"/>
              <p:cNvSpPr/>
              <p:nvPr/>
            </p:nvSpPr>
            <p:spPr>
              <a:xfrm>
                <a:off x="0" y="0"/>
                <a:ext cx="6982245" cy="1726917"/>
              </a:xfrm>
              <a:custGeom>
                <a:avLst/>
                <a:gdLst/>
                <a:ahLst/>
                <a:cxnLst/>
                <a:rect r="r" b="b" t="t" l="l"/>
                <a:pathLst>
                  <a:path h="1726917" w="6982245">
                    <a:moveTo>
                      <a:pt x="6857785" y="1726917"/>
                    </a:moveTo>
                    <a:lnTo>
                      <a:pt x="124460" y="1726917"/>
                    </a:lnTo>
                    <a:cubicBezTo>
                      <a:pt x="55880" y="1726917"/>
                      <a:pt x="0" y="1671037"/>
                      <a:pt x="0" y="1602457"/>
                    </a:cubicBezTo>
                    <a:lnTo>
                      <a:pt x="0" y="124460"/>
                    </a:lnTo>
                    <a:cubicBezTo>
                      <a:pt x="0" y="55880"/>
                      <a:pt x="55880" y="0"/>
                      <a:pt x="124460" y="0"/>
                    </a:cubicBezTo>
                    <a:lnTo>
                      <a:pt x="6857785" y="0"/>
                    </a:lnTo>
                    <a:cubicBezTo>
                      <a:pt x="6926365" y="0"/>
                      <a:pt x="6982245" y="55880"/>
                      <a:pt x="6982245" y="124460"/>
                    </a:cubicBezTo>
                    <a:lnTo>
                      <a:pt x="6982245" y="1602457"/>
                    </a:lnTo>
                    <a:cubicBezTo>
                      <a:pt x="6982245" y="1671037"/>
                      <a:pt x="6926365" y="1726917"/>
                      <a:pt x="6857785" y="1726917"/>
                    </a:cubicBezTo>
                    <a:close/>
                  </a:path>
                </a:pathLst>
              </a:custGeom>
              <a:solidFill>
                <a:srgbClr val="EE3EC9"/>
              </a:solidFill>
            </p:spPr>
          </p:sp>
        </p:grpSp>
        <p:sp>
          <p:nvSpPr>
            <p:cNvPr name="TextBox 5" id="5"/>
            <p:cNvSpPr txBox="true"/>
            <p:nvPr/>
          </p:nvSpPr>
          <p:spPr>
            <a:xfrm rot="0">
              <a:off x="316988" y="155092"/>
              <a:ext cx="3846000" cy="769272"/>
            </a:xfrm>
            <a:prstGeom prst="rect">
              <a:avLst/>
            </a:prstGeom>
          </p:spPr>
          <p:txBody>
            <a:bodyPr anchor="t" rtlCol="false" tIns="0" lIns="0" bIns="0" rIns="0">
              <a:spAutoFit/>
            </a:bodyPr>
            <a:lstStyle/>
            <a:p>
              <a:pPr algn="ctr" marL="0" indent="0" lvl="0">
                <a:lnSpc>
                  <a:spcPts val="2476"/>
                </a:lnSpc>
                <a:spcBef>
                  <a:spcPct val="0"/>
                </a:spcBef>
              </a:pPr>
              <a:r>
                <a:rPr lang="en-US" sz="1768" spc="265">
                  <a:solidFill>
                    <a:srgbClr val="FFFFFF"/>
                  </a:solidFill>
                  <a:latin typeface="Bicubik"/>
                </a:rPr>
                <a:t>A MACHINE LEARNING MODEL</a:t>
              </a:r>
            </a:p>
          </p:txBody>
        </p:sp>
      </p:grpSp>
      <p:grpSp>
        <p:nvGrpSpPr>
          <p:cNvPr name="Group 6" id="6"/>
          <p:cNvGrpSpPr/>
          <p:nvPr/>
        </p:nvGrpSpPr>
        <p:grpSpPr>
          <a:xfrm rot="0">
            <a:off x="2784117" y="7170500"/>
            <a:ext cx="8963308" cy="530799"/>
            <a:chOff x="0" y="0"/>
            <a:chExt cx="11951077" cy="707732"/>
          </a:xfrm>
        </p:grpSpPr>
        <p:grpSp>
          <p:nvGrpSpPr>
            <p:cNvPr name="Group 7" id="7"/>
            <p:cNvGrpSpPr/>
            <p:nvPr/>
          </p:nvGrpSpPr>
          <p:grpSpPr>
            <a:xfrm rot="0">
              <a:off x="0" y="0"/>
              <a:ext cx="11951077" cy="707732"/>
              <a:chOff x="0" y="0"/>
              <a:chExt cx="18626291" cy="1103032"/>
            </a:xfrm>
          </p:grpSpPr>
          <p:sp>
            <p:nvSpPr>
              <p:cNvPr name="Freeform 8" id="8"/>
              <p:cNvSpPr/>
              <p:nvPr/>
            </p:nvSpPr>
            <p:spPr>
              <a:xfrm>
                <a:off x="0" y="0"/>
                <a:ext cx="18626291" cy="1103032"/>
              </a:xfrm>
              <a:custGeom>
                <a:avLst/>
                <a:gdLst/>
                <a:ahLst/>
                <a:cxnLst/>
                <a:rect r="r" b="b" t="t" l="l"/>
                <a:pathLst>
                  <a:path h="1103032" w="18626291">
                    <a:moveTo>
                      <a:pt x="18501832" y="1103032"/>
                    </a:moveTo>
                    <a:lnTo>
                      <a:pt x="124460" y="1103032"/>
                    </a:lnTo>
                    <a:cubicBezTo>
                      <a:pt x="55880" y="1103032"/>
                      <a:pt x="0" y="1047151"/>
                      <a:pt x="0" y="978571"/>
                    </a:cubicBezTo>
                    <a:lnTo>
                      <a:pt x="0" y="124460"/>
                    </a:lnTo>
                    <a:cubicBezTo>
                      <a:pt x="0" y="55880"/>
                      <a:pt x="55880" y="0"/>
                      <a:pt x="124460" y="0"/>
                    </a:cubicBezTo>
                    <a:lnTo>
                      <a:pt x="18501832" y="0"/>
                    </a:lnTo>
                    <a:cubicBezTo>
                      <a:pt x="18570412" y="0"/>
                      <a:pt x="18626291" y="55880"/>
                      <a:pt x="18626291" y="124460"/>
                    </a:cubicBezTo>
                    <a:lnTo>
                      <a:pt x="18626291" y="978572"/>
                    </a:lnTo>
                    <a:cubicBezTo>
                      <a:pt x="18626291" y="1047152"/>
                      <a:pt x="18570412" y="1103032"/>
                      <a:pt x="18501832" y="1103032"/>
                    </a:cubicBezTo>
                    <a:close/>
                  </a:path>
                </a:pathLst>
              </a:custGeom>
              <a:solidFill>
                <a:srgbClr val="FFFFFF"/>
              </a:solidFill>
            </p:spPr>
          </p:sp>
        </p:grpSp>
        <p:sp>
          <p:nvSpPr>
            <p:cNvPr name="TextBox 9" id="9"/>
            <p:cNvSpPr txBox="true"/>
            <p:nvPr/>
          </p:nvSpPr>
          <p:spPr>
            <a:xfrm rot="0">
              <a:off x="845618" y="155092"/>
              <a:ext cx="10259841" cy="368973"/>
            </a:xfrm>
            <a:prstGeom prst="rect">
              <a:avLst/>
            </a:prstGeom>
          </p:spPr>
          <p:txBody>
            <a:bodyPr anchor="t" rtlCol="false" tIns="0" lIns="0" bIns="0" rIns="0">
              <a:spAutoFit/>
            </a:bodyPr>
            <a:lstStyle/>
            <a:p>
              <a:pPr algn="ctr">
                <a:lnSpc>
                  <a:spcPts val="2476"/>
                </a:lnSpc>
                <a:spcBef>
                  <a:spcPct val="0"/>
                </a:spcBef>
              </a:pPr>
              <a:r>
                <a:rPr lang="en-US" sz="1768" spc="265">
                  <a:solidFill>
                    <a:srgbClr val="6B2772"/>
                  </a:solidFill>
                  <a:latin typeface="Bicubik"/>
                </a:rPr>
                <a:t>HELPING DEAF AND DUMB</a:t>
              </a:r>
            </a:p>
          </p:txBody>
        </p:sp>
      </p:grpSp>
      <p:pic>
        <p:nvPicPr>
          <p:cNvPr name="Picture 10" id="10"/>
          <p:cNvPicPr>
            <a:picLocks noChangeAspect="true"/>
          </p:cNvPicPr>
          <p:nvPr/>
        </p:nvPicPr>
        <p:blipFill>
          <a:blip r:embed="rId2"/>
          <a:srcRect l="0" t="0" r="0" b="0"/>
          <a:stretch>
            <a:fillRect/>
          </a:stretch>
        </p:blipFill>
        <p:spPr>
          <a:xfrm flipH="false" flipV="false" rot="0">
            <a:off x="7473914" y="1028700"/>
            <a:ext cx="4471416" cy="8229600"/>
          </a:xfrm>
          <a:prstGeom prst="rect">
            <a:avLst/>
          </a:prstGeom>
        </p:spPr>
      </p:pic>
      <p:grpSp>
        <p:nvGrpSpPr>
          <p:cNvPr name="Group 11" id="11"/>
          <p:cNvGrpSpPr/>
          <p:nvPr/>
        </p:nvGrpSpPr>
        <p:grpSpPr>
          <a:xfrm rot="0">
            <a:off x="2784117" y="3419784"/>
            <a:ext cx="13639162" cy="3182032"/>
            <a:chOff x="0" y="0"/>
            <a:chExt cx="18185550" cy="4242709"/>
          </a:xfrm>
        </p:grpSpPr>
        <p:sp>
          <p:nvSpPr>
            <p:cNvPr name="TextBox 12" id="12"/>
            <p:cNvSpPr txBox="true"/>
            <p:nvPr/>
          </p:nvSpPr>
          <p:spPr>
            <a:xfrm rot="0">
              <a:off x="0" y="950073"/>
              <a:ext cx="18185550" cy="2228263"/>
            </a:xfrm>
            <a:prstGeom prst="rect">
              <a:avLst/>
            </a:prstGeom>
          </p:spPr>
          <p:txBody>
            <a:bodyPr anchor="t" rtlCol="false" tIns="0" lIns="0" bIns="0" rIns="0">
              <a:spAutoFit/>
            </a:bodyPr>
            <a:lstStyle/>
            <a:p>
              <a:pPr>
                <a:lnSpc>
                  <a:spcPts val="13618"/>
                </a:lnSpc>
              </a:pPr>
              <a:r>
                <a:rPr lang="en-US" sz="10476" spc="523">
                  <a:solidFill>
                    <a:srgbClr val="FFFFFF"/>
                  </a:solidFill>
                  <a:latin typeface="HK Modular"/>
                </a:rPr>
                <a:t>GESTURE AI</a:t>
              </a:r>
            </a:p>
          </p:txBody>
        </p:sp>
        <p:sp>
          <p:nvSpPr>
            <p:cNvPr name="TextBox 13" id="13"/>
            <p:cNvSpPr txBox="true"/>
            <p:nvPr/>
          </p:nvSpPr>
          <p:spPr>
            <a:xfrm rot="0">
              <a:off x="14494273" y="-400050"/>
              <a:ext cx="2736364" cy="4642759"/>
            </a:xfrm>
            <a:prstGeom prst="rect">
              <a:avLst/>
            </a:prstGeom>
          </p:spPr>
          <p:txBody>
            <a:bodyPr anchor="t" rtlCol="false" tIns="0" lIns="0" bIns="0" rIns="0">
              <a:spAutoFit/>
            </a:bodyPr>
            <a:lstStyle/>
            <a:p>
              <a:pPr algn="ctr">
                <a:lnSpc>
                  <a:spcPts val="29333"/>
                </a:lnSpc>
                <a:spcBef>
                  <a:spcPct val="0"/>
                </a:spcBef>
              </a:pPr>
            </a:p>
          </p:txBody>
        </p:sp>
      </p:grpSp>
    </p:spTree>
  </p:cSld>
  <p:clrMapOvr>
    <a:masterClrMapping/>
  </p:clrMapOvr>
</p:sld>
</file>

<file path=ppt/slides/slide10.xml><?xml version="1.0" encoding="utf-8"?>
<p:sld xmlns:p="http://schemas.openxmlformats.org/presentationml/2006/main" xmlns:a="http://schemas.openxmlformats.org/drawingml/2006/main">
  <p:cSld>
    <p:bg>
      <p:bgPr>
        <a:solidFill>
          <a:srgbClr val="000000"/>
        </a:solidFill>
      </p:bgPr>
    </p:bg>
    <p:spTree>
      <p:nvGrpSpPr>
        <p:cNvPr id="1" name=""/>
        <p:cNvGrpSpPr/>
        <p:nvPr/>
      </p:nvGrpSpPr>
      <p:grpSpPr>
        <a:xfrm>
          <a:off x="0" y="0"/>
          <a:ext cx="0" cy="0"/>
          <a:chOff x="0" y="0"/>
          <a:chExt cx="0" cy="0"/>
        </a:xfrm>
      </p:grpSpPr>
      <p:sp>
        <p:nvSpPr>
          <p:cNvPr name="TextBox 2" id="2"/>
          <p:cNvSpPr txBox="true"/>
          <p:nvPr/>
        </p:nvSpPr>
        <p:spPr>
          <a:xfrm rot="0">
            <a:off x="28575" y="3166299"/>
            <a:ext cx="18288000" cy="5380990"/>
          </a:xfrm>
          <a:prstGeom prst="rect">
            <a:avLst/>
          </a:prstGeom>
        </p:spPr>
        <p:txBody>
          <a:bodyPr anchor="t" rtlCol="false" tIns="0" lIns="0" bIns="0" rIns="0">
            <a:spAutoFit/>
          </a:bodyPr>
          <a:lstStyle/>
          <a:p>
            <a:pPr marL="734059" indent="-367030" lvl="1">
              <a:lnSpc>
                <a:spcPts val="4759"/>
              </a:lnSpc>
              <a:buFont typeface="Arial"/>
              <a:buChar char="•"/>
            </a:pPr>
            <a:r>
              <a:rPr lang="en-US" sz="3399">
                <a:solidFill>
                  <a:srgbClr val="FFFFFF"/>
                </a:solidFill>
                <a:latin typeface="Open Sans Light"/>
              </a:rPr>
              <a:t>The first design was to take keypoints (bone structure) of face, arm and hands but with time we understood that to keep the dataset usable with achievable storage we removed the keypoints of face as it was generating really large files with the keypoints of the face.</a:t>
            </a:r>
          </a:p>
          <a:p>
            <a:pPr>
              <a:lnSpc>
                <a:spcPts val="4759"/>
              </a:lnSpc>
            </a:pPr>
          </a:p>
          <a:p>
            <a:pPr marL="734059" indent="-367030" lvl="1">
              <a:lnSpc>
                <a:spcPts val="4759"/>
              </a:lnSpc>
              <a:buFont typeface="Arial"/>
              <a:buChar char="•"/>
            </a:pPr>
            <a:r>
              <a:rPr lang="en-US" sz="3399">
                <a:solidFill>
                  <a:srgbClr val="FFFFFF"/>
                </a:solidFill>
                <a:latin typeface="Open Sans Light"/>
              </a:rPr>
              <a:t>For the sake of getting</a:t>
            </a:r>
            <a:r>
              <a:rPr lang="en-US" sz="3399">
                <a:solidFill>
                  <a:srgbClr val="FFFFFF"/>
                </a:solidFill>
                <a:latin typeface="Open Sans Light"/>
              </a:rPr>
              <a:t> greater accuracy the keypoints of arm were also removed so that the hand gesture could be predicted more accurately by the model.</a:t>
            </a:r>
          </a:p>
          <a:p>
            <a:pPr>
              <a:lnSpc>
                <a:spcPts val="4759"/>
              </a:lnSpc>
            </a:pPr>
          </a:p>
          <a:p>
            <a:pPr marL="734059" indent="-367030" lvl="1">
              <a:lnSpc>
                <a:spcPts val="4759"/>
              </a:lnSpc>
              <a:buFont typeface="Arial"/>
              <a:buChar char="•"/>
            </a:pPr>
            <a:r>
              <a:rPr lang="en-US" sz="3399">
                <a:solidFill>
                  <a:srgbClr val="FFFFFF"/>
                </a:solidFill>
                <a:latin typeface="Open Sans Light"/>
              </a:rPr>
              <a:t>First we wanted to deploy the project online but as to deploy such a web-application the domain space needed to be purchased, therefore the project was run on localhost only.</a:t>
            </a:r>
          </a:p>
        </p:txBody>
      </p:sp>
      <p:sp>
        <p:nvSpPr>
          <p:cNvPr name="TextBox 3" id="3"/>
          <p:cNvSpPr txBox="true"/>
          <p:nvPr/>
        </p:nvSpPr>
        <p:spPr>
          <a:xfrm rot="0">
            <a:off x="0" y="473010"/>
            <a:ext cx="14944389" cy="1533525"/>
          </a:xfrm>
          <a:prstGeom prst="rect">
            <a:avLst/>
          </a:prstGeom>
        </p:spPr>
        <p:txBody>
          <a:bodyPr anchor="t" rtlCol="false" tIns="0" lIns="0" bIns="0" rIns="0">
            <a:spAutoFit/>
          </a:bodyPr>
          <a:lstStyle/>
          <a:p>
            <a:pPr algn="ctr">
              <a:lnSpc>
                <a:spcPts val="12599"/>
              </a:lnSpc>
            </a:pPr>
            <a:r>
              <a:rPr lang="en-US" sz="9000">
                <a:solidFill>
                  <a:srgbClr val="FFFFFF"/>
                </a:solidFill>
                <a:latin typeface="Open Sans Extra Bold"/>
              </a:rPr>
              <a:t>Design changes overtime</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4616022" y="1028700"/>
            <a:ext cx="9754785" cy="8864661"/>
          </a:xfrm>
          <a:prstGeom prst="rect">
            <a:avLst/>
          </a:prstGeom>
        </p:spPr>
      </p:pic>
      <p:sp>
        <p:nvSpPr>
          <p:cNvPr name="TextBox 3" id="3"/>
          <p:cNvSpPr txBox="true"/>
          <p:nvPr/>
        </p:nvSpPr>
        <p:spPr>
          <a:xfrm rot="0">
            <a:off x="-327271" y="-205371"/>
            <a:ext cx="11261019" cy="1234071"/>
          </a:xfrm>
          <a:prstGeom prst="rect">
            <a:avLst/>
          </a:prstGeom>
        </p:spPr>
        <p:txBody>
          <a:bodyPr anchor="t" rtlCol="false" tIns="0" lIns="0" bIns="0" rIns="0">
            <a:spAutoFit/>
          </a:bodyPr>
          <a:lstStyle/>
          <a:p>
            <a:pPr algn="ctr">
              <a:lnSpc>
                <a:spcPts val="10024"/>
              </a:lnSpc>
            </a:pPr>
            <a:r>
              <a:rPr lang="en-US" sz="7160">
                <a:solidFill>
                  <a:srgbClr val="FFFFFF"/>
                </a:solidFill>
                <a:latin typeface="Open Sans Extra Bold"/>
              </a:rPr>
              <a:t>System requirements</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5036915" y="339892"/>
            <a:ext cx="8345260" cy="9760538"/>
          </a:xfrm>
          <a:prstGeom prst="rect">
            <a:avLst/>
          </a:prstGeom>
        </p:spPr>
      </p:pic>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5723573" y="331572"/>
            <a:ext cx="7942818" cy="9555270"/>
          </a:xfrm>
          <a:prstGeom prst="rect">
            <a:avLst/>
          </a:prstGeom>
        </p:spPr>
      </p:pic>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255" t="3704" r="0" b="3704"/>
          <a:stretch>
            <a:fillRect/>
          </a:stretch>
        </p:blipFill>
        <p:spPr>
          <a:xfrm flipH="false" flipV="false" rot="0">
            <a:off x="5231612" y="514885"/>
            <a:ext cx="8562359" cy="9350824"/>
          </a:xfrm>
          <a:prstGeom prst="rect">
            <a:avLst/>
          </a:prstGeom>
        </p:spPr>
      </p:pic>
    </p:spTree>
  </p:cSld>
  <p:clrMapOvr>
    <a:masterClrMapping/>
  </p:clrMapOvr>
</p:sld>
</file>

<file path=ppt/slides/slide15.xml><?xml version="1.0" encoding="utf-8"?>
<p:sld xmlns:p="http://schemas.openxmlformats.org/presentationml/2006/main" xmlns:a="http://schemas.openxmlformats.org/drawingml/2006/main">
  <p:cSld>
    <p:bg>
      <p:bgPr>
        <a:solidFill>
          <a:srgbClr val="000000"/>
        </a:solidFill>
      </p:bgPr>
    </p:bg>
    <p:spTree>
      <p:nvGrpSpPr>
        <p:cNvPr id="1" name=""/>
        <p:cNvGrpSpPr/>
        <p:nvPr/>
      </p:nvGrpSpPr>
      <p:grpSpPr>
        <a:xfrm>
          <a:off x="0" y="0"/>
          <a:ext cx="0" cy="0"/>
          <a:chOff x="0" y="0"/>
          <a:chExt cx="0" cy="0"/>
        </a:xfrm>
      </p:grpSpPr>
      <p:sp>
        <p:nvSpPr>
          <p:cNvPr name="TextBox 2" id="2"/>
          <p:cNvSpPr txBox="true"/>
          <p:nvPr/>
        </p:nvSpPr>
        <p:spPr>
          <a:xfrm rot="0">
            <a:off x="171690" y="436083"/>
            <a:ext cx="3868056" cy="1070934"/>
          </a:xfrm>
          <a:prstGeom prst="rect">
            <a:avLst/>
          </a:prstGeom>
        </p:spPr>
        <p:txBody>
          <a:bodyPr anchor="t" rtlCol="false" tIns="0" lIns="0" bIns="0" rIns="0">
            <a:spAutoFit/>
          </a:bodyPr>
          <a:lstStyle/>
          <a:p>
            <a:pPr algn="ctr">
              <a:lnSpc>
                <a:spcPts val="8787"/>
              </a:lnSpc>
            </a:pPr>
            <a:r>
              <a:rPr lang="en-US" sz="6277">
                <a:solidFill>
                  <a:srgbClr val="FFFFFF"/>
                </a:solidFill>
                <a:latin typeface="Open Sans Extra Bold"/>
              </a:rPr>
              <a:t>Class list:</a:t>
            </a:r>
          </a:p>
        </p:txBody>
      </p:sp>
      <p:sp>
        <p:nvSpPr>
          <p:cNvPr name="TextBox 3" id="3"/>
          <p:cNvSpPr txBox="true"/>
          <p:nvPr/>
        </p:nvSpPr>
        <p:spPr>
          <a:xfrm rot="0">
            <a:off x="1028700" y="1841019"/>
            <a:ext cx="16653073" cy="1544734"/>
          </a:xfrm>
          <a:prstGeom prst="rect">
            <a:avLst/>
          </a:prstGeom>
        </p:spPr>
        <p:txBody>
          <a:bodyPr anchor="t" rtlCol="false" tIns="0" lIns="0" bIns="0" rIns="0">
            <a:spAutoFit/>
          </a:bodyPr>
          <a:lstStyle/>
          <a:p>
            <a:pPr algn="ctr">
              <a:lnSpc>
                <a:spcPts val="6207"/>
              </a:lnSpc>
            </a:pPr>
            <a:r>
              <a:rPr lang="en-US" sz="4433">
                <a:solidFill>
                  <a:srgbClr val="FFFFFF"/>
                </a:solidFill>
                <a:latin typeface="Open Sans Light"/>
              </a:rPr>
              <a:t>Camera: edit, crop, capture, attribute, store_data, compress, decompress</a:t>
            </a:r>
          </a:p>
        </p:txBody>
      </p:sp>
      <p:sp>
        <p:nvSpPr>
          <p:cNvPr name="TextBox 4" id="4"/>
          <p:cNvSpPr txBox="true"/>
          <p:nvPr/>
        </p:nvSpPr>
        <p:spPr>
          <a:xfrm rot="0">
            <a:off x="0" y="4255810"/>
            <a:ext cx="17259300" cy="887095"/>
          </a:xfrm>
          <a:prstGeom prst="rect">
            <a:avLst/>
          </a:prstGeom>
        </p:spPr>
        <p:txBody>
          <a:bodyPr anchor="t" rtlCol="false" tIns="0" lIns="0" bIns="0" rIns="0">
            <a:spAutoFit/>
          </a:bodyPr>
          <a:lstStyle/>
          <a:p>
            <a:pPr algn="ctr">
              <a:lnSpc>
                <a:spcPts val="7279"/>
              </a:lnSpc>
            </a:pPr>
            <a:r>
              <a:rPr lang="en-US" sz="5199">
                <a:solidFill>
                  <a:srgbClr val="FFFFFF"/>
                </a:solidFill>
                <a:latin typeface="Open Sans"/>
              </a:rPr>
              <a:t>Dataset: collect data, store data, retrieve data</a:t>
            </a:r>
          </a:p>
        </p:txBody>
      </p:sp>
      <p:sp>
        <p:nvSpPr>
          <p:cNvPr name="TextBox 5" id="5"/>
          <p:cNvSpPr txBox="true"/>
          <p:nvPr/>
        </p:nvSpPr>
        <p:spPr>
          <a:xfrm rot="0">
            <a:off x="1492854" y="6236911"/>
            <a:ext cx="8678546" cy="1811020"/>
          </a:xfrm>
          <a:prstGeom prst="rect">
            <a:avLst/>
          </a:prstGeom>
        </p:spPr>
        <p:txBody>
          <a:bodyPr anchor="t" rtlCol="false" tIns="0" lIns="0" bIns="0" rIns="0">
            <a:spAutoFit/>
          </a:bodyPr>
          <a:lstStyle/>
          <a:p>
            <a:pPr algn="ctr">
              <a:lnSpc>
                <a:spcPts val="7279"/>
              </a:lnSpc>
            </a:pPr>
            <a:r>
              <a:rPr lang="en-US" sz="5199">
                <a:solidFill>
                  <a:srgbClr val="FFFFFF"/>
                </a:solidFill>
                <a:latin typeface="Open Sans"/>
              </a:rPr>
              <a:t>Model: reading data, train, test</a:t>
            </a:r>
          </a:p>
        </p:txBody>
      </p:sp>
      <p:sp>
        <p:nvSpPr>
          <p:cNvPr name="TextBox 6" id="6"/>
          <p:cNvSpPr txBox="true"/>
          <p:nvPr/>
        </p:nvSpPr>
        <p:spPr>
          <a:xfrm rot="0">
            <a:off x="1492854" y="8370610"/>
            <a:ext cx="8678546" cy="887095"/>
          </a:xfrm>
          <a:prstGeom prst="rect">
            <a:avLst/>
          </a:prstGeom>
        </p:spPr>
        <p:txBody>
          <a:bodyPr anchor="t" rtlCol="false" tIns="0" lIns="0" bIns="0" rIns="0">
            <a:spAutoFit/>
          </a:bodyPr>
          <a:lstStyle/>
          <a:p>
            <a:pPr algn="ctr">
              <a:lnSpc>
                <a:spcPts val="7279"/>
              </a:lnSpc>
            </a:pPr>
            <a:r>
              <a:rPr lang="en-US" sz="5199">
                <a:solidFill>
                  <a:srgbClr val="FFFFFF"/>
                </a:solidFill>
                <a:latin typeface="Open Sans"/>
              </a:rPr>
              <a:t>Output: translate, display</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2806365" y="1647578"/>
            <a:ext cx="13418543" cy="7610722"/>
          </a:xfrm>
          <a:prstGeom prst="rect">
            <a:avLst/>
          </a:prstGeom>
        </p:spPr>
      </p:pic>
      <p:sp>
        <p:nvSpPr>
          <p:cNvPr name="TextBox 3" id="3"/>
          <p:cNvSpPr txBox="true"/>
          <p:nvPr/>
        </p:nvSpPr>
        <p:spPr>
          <a:xfrm rot="0">
            <a:off x="105634" y="142628"/>
            <a:ext cx="6057777" cy="1102594"/>
          </a:xfrm>
          <a:prstGeom prst="rect">
            <a:avLst/>
          </a:prstGeom>
        </p:spPr>
        <p:txBody>
          <a:bodyPr anchor="t" rtlCol="false" tIns="0" lIns="0" bIns="0" rIns="0">
            <a:spAutoFit/>
          </a:bodyPr>
          <a:lstStyle/>
          <a:p>
            <a:pPr algn="ctr">
              <a:lnSpc>
                <a:spcPts val="8903"/>
              </a:lnSpc>
            </a:pPr>
            <a:r>
              <a:rPr lang="en-US" sz="6359">
                <a:solidFill>
                  <a:srgbClr val="FFFFFF"/>
                </a:solidFill>
                <a:latin typeface="Open Sans Extra Bold"/>
              </a:rPr>
              <a:t>Class diagram:</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5012082" y="1666975"/>
            <a:ext cx="8856867" cy="8148318"/>
          </a:xfrm>
          <a:prstGeom prst="rect">
            <a:avLst/>
          </a:prstGeom>
        </p:spPr>
      </p:pic>
      <p:sp>
        <p:nvSpPr>
          <p:cNvPr name="TextBox 3" id="3"/>
          <p:cNvSpPr txBox="true"/>
          <p:nvPr/>
        </p:nvSpPr>
        <p:spPr>
          <a:xfrm rot="0">
            <a:off x="572030" y="180975"/>
            <a:ext cx="7458170" cy="1533525"/>
          </a:xfrm>
          <a:prstGeom prst="rect">
            <a:avLst/>
          </a:prstGeom>
        </p:spPr>
        <p:txBody>
          <a:bodyPr anchor="t" rtlCol="false" tIns="0" lIns="0" bIns="0" rIns="0">
            <a:spAutoFit/>
          </a:bodyPr>
          <a:lstStyle/>
          <a:p>
            <a:pPr algn="ctr">
              <a:lnSpc>
                <a:spcPts val="12599"/>
              </a:lnSpc>
            </a:pPr>
            <a:r>
              <a:rPr lang="en-US" sz="9000">
                <a:solidFill>
                  <a:srgbClr val="FFFFFF"/>
                </a:solidFill>
                <a:latin typeface="Open Sans Extra Bold"/>
              </a:rPr>
              <a:t>Use cases:</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1564" r="0" b="1564"/>
          <a:stretch>
            <a:fillRect/>
          </a:stretch>
        </p:blipFill>
        <p:spPr>
          <a:xfrm flipH="false" flipV="false" rot="0">
            <a:off x="1814118" y="1779268"/>
            <a:ext cx="14584305" cy="5333280"/>
          </a:xfrm>
          <a:prstGeom prst="rect">
            <a:avLst/>
          </a:prstGeom>
        </p:spPr>
      </p:pic>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8668541" y="1390004"/>
            <a:ext cx="8914763" cy="4765346"/>
          </a:xfrm>
          <a:prstGeom prst="rect">
            <a:avLst/>
          </a:prstGeom>
        </p:spPr>
      </p:pic>
      <p:sp>
        <p:nvSpPr>
          <p:cNvPr name="TextBox 3" id="3"/>
          <p:cNvSpPr txBox="true"/>
          <p:nvPr/>
        </p:nvSpPr>
        <p:spPr>
          <a:xfrm rot="0">
            <a:off x="1028700" y="3276129"/>
            <a:ext cx="12051823" cy="3965575"/>
          </a:xfrm>
          <a:prstGeom prst="rect">
            <a:avLst/>
          </a:prstGeom>
        </p:spPr>
        <p:txBody>
          <a:bodyPr anchor="t" rtlCol="false" tIns="0" lIns="0" bIns="0" rIns="0">
            <a:spAutoFit/>
          </a:bodyPr>
          <a:lstStyle/>
          <a:p>
            <a:pPr>
              <a:lnSpc>
                <a:spcPts val="15199"/>
              </a:lnSpc>
            </a:pPr>
            <a:r>
              <a:rPr lang="en-US" sz="15999" spc="-271">
                <a:solidFill>
                  <a:srgbClr val="FFFFFF"/>
                </a:solidFill>
                <a:latin typeface="Anton"/>
              </a:rPr>
              <a:t>USE CASE DIAGRAMS</a:t>
            </a:r>
          </a:p>
        </p:txBody>
      </p:sp>
      <p:pic>
        <p:nvPicPr>
          <p:cNvPr name="Picture 4" id="4"/>
          <p:cNvPicPr>
            <a:picLocks noChangeAspect="true"/>
          </p:cNvPicPr>
          <p:nvPr/>
        </p:nvPicPr>
        <p:blipFill>
          <a:blip r:embed="rId4"/>
          <a:srcRect l="0" t="0" r="0" b="0"/>
          <a:stretch>
            <a:fillRect/>
          </a:stretch>
        </p:blipFill>
        <p:spPr>
          <a:xfrm flipH="false" flipV="false" rot="0">
            <a:off x="11839098" y="2155413"/>
            <a:ext cx="2501899" cy="2569344"/>
          </a:xfrm>
          <a:prstGeom prst="rect">
            <a:avLst/>
          </a:prstGeom>
        </p:spPr>
      </p:pic>
      <p:pic>
        <p:nvPicPr>
          <p:cNvPr name="Picture 5" id="5"/>
          <p:cNvPicPr>
            <a:picLocks noChangeAspect="true"/>
          </p:cNvPicPr>
          <p:nvPr/>
        </p:nvPicPr>
        <p:blipFill>
          <a:blip r:embed="rId5"/>
          <a:srcRect l="0" t="0" r="0" b="0"/>
          <a:stretch>
            <a:fillRect/>
          </a:stretch>
        </p:blipFill>
        <p:spPr>
          <a:xfrm flipH="false" flipV="false" rot="0">
            <a:off x="12755350" y="730338"/>
            <a:ext cx="1912799" cy="2155266"/>
          </a:xfrm>
          <a:prstGeom prst="rect">
            <a:avLst/>
          </a:prstGeom>
        </p:spPr>
      </p:pic>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11216" t="0" r="3510" b="0"/>
          <a:stretch>
            <a:fillRect/>
          </a:stretch>
        </p:blipFill>
        <p:spPr>
          <a:xfrm flipH="false" flipV="false" rot="0">
            <a:off x="1532931" y="2614167"/>
            <a:ext cx="3514388" cy="2780021"/>
          </a:xfrm>
          <a:prstGeom prst="rect">
            <a:avLst/>
          </a:prstGeom>
        </p:spPr>
      </p:pic>
      <p:pic>
        <p:nvPicPr>
          <p:cNvPr name="Picture 3" id="3"/>
          <p:cNvPicPr>
            <a:picLocks noChangeAspect="true"/>
          </p:cNvPicPr>
          <p:nvPr/>
        </p:nvPicPr>
        <p:blipFill>
          <a:blip r:embed="rId3"/>
          <a:srcRect l="14084" t="0" r="21596" b="38790"/>
          <a:stretch>
            <a:fillRect/>
          </a:stretch>
        </p:blipFill>
        <p:spPr>
          <a:xfrm flipH="false" flipV="false" rot="0">
            <a:off x="11578505" y="2614167"/>
            <a:ext cx="2805419" cy="2669815"/>
          </a:xfrm>
          <a:prstGeom prst="rect">
            <a:avLst/>
          </a:prstGeom>
        </p:spPr>
      </p:pic>
      <p:pic>
        <p:nvPicPr>
          <p:cNvPr name="Picture 4" id="4"/>
          <p:cNvPicPr>
            <a:picLocks noChangeAspect="true"/>
          </p:cNvPicPr>
          <p:nvPr/>
        </p:nvPicPr>
        <p:blipFill>
          <a:blip r:embed="rId4"/>
          <a:srcRect l="0" t="0" r="0" b="0"/>
          <a:stretch>
            <a:fillRect/>
          </a:stretch>
        </p:blipFill>
        <p:spPr>
          <a:xfrm flipH="false" flipV="false" rot="0">
            <a:off x="1909988" y="6186033"/>
            <a:ext cx="2898321" cy="2898321"/>
          </a:xfrm>
          <a:prstGeom prst="rect">
            <a:avLst/>
          </a:prstGeom>
        </p:spPr>
      </p:pic>
      <p:pic>
        <p:nvPicPr>
          <p:cNvPr name="Picture 5" id="5"/>
          <p:cNvPicPr>
            <a:picLocks noChangeAspect="true"/>
          </p:cNvPicPr>
          <p:nvPr/>
        </p:nvPicPr>
        <p:blipFill>
          <a:blip r:embed="rId5"/>
          <a:srcRect l="0" t="0" r="0" b="0"/>
          <a:stretch>
            <a:fillRect/>
          </a:stretch>
        </p:blipFill>
        <p:spPr>
          <a:xfrm flipH="false" flipV="false" rot="0">
            <a:off x="11237842" y="6321286"/>
            <a:ext cx="4448273" cy="2502154"/>
          </a:xfrm>
          <a:prstGeom prst="rect">
            <a:avLst/>
          </a:prstGeom>
        </p:spPr>
      </p:pic>
      <p:sp>
        <p:nvSpPr>
          <p:cNvPr name="TextBox 6" id="6"/>
          <p:cNvSpPr txBox="true"/>
          <p:nvPr/>
        </p:nvSpPr>
        <p:spPr>
          <a:xfrm rot="0">
            <a:off x="1168637" y="1080642"/>
            <a:ext cx="9406384" cy="1533525"/>
          </a:xfrm>
          <a:prstGeom prst="rect">
            <a:avLst/>
          </a:prstGeom>
        </p:spPr>
        <p:txBody>
          <a:bodyPr anchor="t" rtlCol="false" tIns="0" lIns="0" bIns="0" rIns="0">
            <a:spAutoFit/>
          </a:bodyPr>
          <a:lstStyle/>
          <a:p>
            <a:pPr algn="ctr">
              <a:lnSpc>
                <a:spcPts val="12599"/>
              </a:lnSpc>
            </a:pPr>
            <a:r>
              <a:rPr lang="en-US" sz="9000">
                <a:solidFill>
                  <a:srgbClr val="FFFFFF"/>
                </a:solidFill>
                <a:latin typeface="Open Sans Extra Bold"/>
              </a:rPr>
              <a:t>Team Members:</a:t>
            </a:r>
          </a:p>
        </p:txBody>
      </p:sp>
      <p:sp>
        <p:nvSpPr>
          <p:cNvPr name="TextBox 7" id="7"/>
          <p:cNvSpPr txBox="true"/>
          <p:nvPr/>
        </p:nvSpPr>
        <p:spPr>
          <a:xfrm rot="0">
            <a:off x="235627" y="5298938"/>
            <a:ext cx="6305104" cy="887095"/>
          </a:xfrm>
          <a:prstGeom prst="rect">
            <a:avLst/>
          </a:prstGeom>
        </p:spPr>
        <p:txBody>
          <a:bodyPr anchor="t" rtlCol="false" tIns="0" lIns="0" bIns="0" rIns="0">
            <a:spAutoFit/>
          </a:bodyPr>
          <a:lstStyle/>
          <a:p>
            <a:pPr algn="ctr">
              <a:lnSpc>
                <a:spcPts val="7279"/>
              </a:lnSpc>
            </a:pPr>
            <a:r>
              <a:rPr lang="en-US" sz="5199">
                <a:solidFill>
                  <a:srgbClr val="FFFFFF"/>
                </a:solidFill>
                <a:latin typeface="Open Sans"/>
              </a:rPr>
              <a:t>MOHAMMAD ZARAK</a:t>
            </a:r>
          </a:p>
        </p:txBody>
      </p:sp>
      <p:sp>
        <p:nvSpPr>
          <p:cNvPr name="TextBox 8" id="8"/>
          <p:cNvSpPr txBox="true"/>
          <p:nvPr/>
        </p:nvSpPr>
        <p:spPr>
          <a:xfrm rot="0">
            <a:off x="11237842" y="5298938"/>
            <a:ext cx="3486745" cy="887095"/>
          </a:xfrm>
          <a:prstGeom prst="rect">
            <a:avLst/>
          </a:prstGeom>
        </p:spPr>
        <p:txBody>
          <a:bodyPr anchor="t" rtlCol="false" tIns="0" lIns="0" bIns="0" rIns="0">
            <a:spAutoFit/>
          </a:bodyPr>
          <a:lstStyle/>
          <a:p>
            <a:pPr algn="ctr">
              <a:lnSpc>
                <a:spcPts val="7279"/>
              </a:lnSpc>
            </a:pPr>
            <a:r>
              <a:rPr lang="en-US" sz="5199">
                <a:solidFill>
                  <a:srgbClr val="FFFFFF"/>
                </a:solidFill>
                <a:latin typeface="Open Sans"/>
              </a:rPr>
              <a:t>KUNJ SHAH</a:t>
            </a:r>
          </a:p>
        </p:txBody>
      </p:sp>
      <p:sp>
        <p:nvSpPr>
          <p:cNvPr name="TextBox 9" id="9"/>
          <p:cNvSpPr txBox="true"/>
          <p:nvPr/>
        </p:nvSpPr>
        <p:spPr>
          <a:xfrm rot="0">
            <a:off x="235627" y="8989105"/>
            <a:ext cx="7652275" cy="887095"/>
          </a:xfrm>
          <a:prstGeom prst="rect">
            <a:avLst/>
          </a:prstGeom>
        </p:spPr>
        <p:txBody>
          <a:bodyPr anchor="t" rtlCol="false" tIns="0" lIns="0" bIns="0" rIns="0">
            <a:spAutoFit/>
          </a:bodyPr>
          <a:lstStyle/>
          <a:p>
            <a:pPr algn="ctr">
              <a:lnSpc>
                <a:spcPts val="7279"/>
              </a:lnSpc>
            </a:pPr>
            <a:r>
              <a:rPr lang="en-US" sz="5199">
                <a:solidFill>
                  <a:srgbClr val="FFFFFF"/>
                </a:solidFill>
                <a:latin typeface="Open Sans"/>
              </a:rPr>
              <a:t>GAAYATHRI CHALASANI</a:t>
            </a:r>
          </a:p>
        </p:txBody>
      </p:sp>
      <p:sp>
        <p:nvSpPr>
          <p:cNvPr name="TextBox 10" id="10"/>
          <p:cNvSpPr txBox="true"/>
          <p:nvPr/>
        </p:nvSpPr>
        <p:spPr>
          <a:xfrm rot="0">
            <a:off x="11010046" y="8989105"/>
            <a:ext cx="4674543" cy="887095"/>
          </a:xfrm>
          <a:prstGeom prst="rect">
            <a:avLst/>
          </a:prstGeom>
        </p:spPr>
        <p:txBody>
          <a:bodyPr anchor="t" rtlCol="false" tIns="0" lIns="0" bIns="0" rIns="0">
            <a:spAutoFit/>
          </a:bodyPr>
          <a:lstStyle/>
          <a:p>
            <a:pPr algn="ctr">
              <a:lnSpc>
                <a:spcPts val="7279"/>
              </a:lnSpc>
            </a:pPr>
            <a:r>
              <a:rPr lang="en-US" sz="5199">
                <a:solidFill>
                  <a:srgbClr val="FFFFFF"/>
                </a:solidFill>
                <a:latin typeface="Open Sans"/>
              </a:rPr>
              <a:t>SAI PRASANTHI</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13279" r="0" b="17433"/>
          <a:stretch>
            <a:fillRect/>
          </a:stretch>
        </p:blipFill>
        <p:spPr>
          <a:xfrm flipH="false" flipV="false" rot="0">
            <a:off x="5496354" y="1837612"/>
            <a:ext cx="9378927" cy="7922090"/>
          </a:xfrm>
          <a:prstGeom prst="rect">
            <a:avLst/>
          </a:prstGeom>
        </p:spPr>
      </p:pic>
      <p:sp>
        <p:nvSpPr>
          <p:cNvPr name="TextBox 3" id="3"/>
          <p:cNvSpPr txBox="true"/>
          <p:nvPr/>
        </p:nvSpPr>
        <p:spPr>
          <a:xfrm rot="0">
            <a:off x="3064778" y="141010"/>
            <a:ext cx="9525" cy="887095"/>
          </a:xfrm>
          <a:prstGeom prst="rect">
            <a:avLst/>
          </a:prstGeom>
        </p:spPr>
        <p:txBody>
          <a:bodyPr anchor="t" rtlCol="false" tIns="0" lIns="0" bIns="0" rIns="0">
            <a:spAutoFit/>
          </a:bodyPr>
          <a:lstStyle/>
          <a:p>
            <a:pPr algn="ctr">
              <a:lnSpc>
                <a:spcPts val="7279"/>
              </a:lnSpc>
            </a:pPr>
          </a:p>
        </p:txBody>
      </p:sp>
      <p:sp>
        <p:nvSpPr>
          <p:cNvPr name="TextBox 4" id="4"/>
          <p:cNvSpPr txBox="true"/>
          <p:nvPr/>
        </p:nvSpPr>
        <p:spPr>
          <a:xfrm rot="0">
            <a:off x="0" y="180975"/>
            <a:ext cx="18094714" cy="3133725"/>
          </a:xfrm>
          <a:prstGeom prst="rect">
            <a:avLst/>
          </a:prstGeom>
        </p:spPr>
        <p:txBody>
          <a:bodyPr anchor="t" rtlCol="false" tIns="0" lIns="0" bIns="0" rIns="0">
            <a:spAutoFit/>
          </a:bodyPr>
          <a:lstStyle/>
          <a:p>
            <a:pPr algn="ctr">
              <a:lnSpc>
                <a:spcPts val="12599"/>
              </a:lnSpc>
            </a:pPr>
            <a:r>
              <a:rPr lang="en-US" sz="9000">
                <a:solidFill>
                  <a:srgbClr val="FFFFFF"/>
                </a:solidFill>
                <a:latin typeface="Open Sans Extra Bold"/>
              </a:rPr>
              <a:t>Data Modelling System </a:t>
            </a:r>
          </a:p>
          <a:p>
            <a:pPr algn="ctr">
              <a:lnSpc>
                <a:spcPts val="12599"/>
              </a:lnSpc>
            </a:pP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4562" r="0" b="12693"/>
          <a:stretch>
            <a:fillRect/>
          </a:stretch>
        </p:blipFill>
        <p:spPr>
          <a:xfrm flipH="false" flipV="false" rot="0">
            <a:off x="4667282" y="1424920"/>
            <a:ext cx="10620401" cy="8475239"/>
          </a:xfrm>
          <a:prstGeom prst="rect">
            <a:avLst/>
          </a:prstGeom>
        </p:spPr>
      </p:pic>
      <p:sp>
        <p:nvSpPr>
          <p:cNvPr name="TextBox 3" id="3"/>
          <p:cNvSpPr txBox="true"/>
          <p:nvPr/>
        </p:nvSpPr>
        <p:spPr>
          <a:xfrm rot="0">
            <a:off x="1028700" y="-171450"/>
            <a:ext cx="16982376" cy="3235364"/>
          </a:xfrm>
          <a:prstGeom prst="rect">
            <a:avLst/>
          </a:prstGeom>
        </p:spPr>
        <p:txBody>
          <a:bodyPr anchor="t" rtlCol="false" tIns="0" lIns="0" bIns="0" rIns="0">
            <a:spAutoFit/>
          </a:bodyPr>
          <a:lstStyle/>
          <a:p>
            <a:pPr algn="ctr">
              <a:lnSpc>
                <a:spcPts val="12990"/>
              </a:lnSpc>
            </a:pPr>
            <a:r>
              <a:rPr lang="en-US" sz="9278">
                <a:solidFill>
                  <a:srgbClr val="FFFFFF"/>
                </a:solidFill>
                <a:latin typeface="Open Sans Extra Bold"/>
              </a:rPr>
              <a:t>Gesture Subsystem</a:t>
            </a:r>
          </a:p>
          <a:p>
            <a:pPr algn="ctr">
              <a:lnSpc>
                <a:spcPts val="12990"/>
              </a:lnSpc>
            </a:pP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4988" r="0" b="4988"/>
          <a:stretch>
            <a:fillRect/>
          </a:stretch>
        </p:blipFill>
        <p:spPr>
          <a:xfrm flipH="false" flipV="false" rot="0">
            <a:off x="3950820" y="1606246"/>
            <a:ext cx="10386361" cy="8209008"/>
          </a:xfrm>
          <a:prstGeom prst="rect">
            <a:avLst/>
          </a:prstGeom>
        </p:spPr>
      </p:pic>
      <p:sp>
        <p:nvSpPr>
          <p:cNvPr name="TextBox 3" id="3"/>
          <p:cNvSpPr txBox="true"/>
          <p:nvPr/>
        </p:nvSpPr>
        <p:spPr>
          <a:xfrm rot="0">
            <a:off x="0" y="72721"/>
            <a:ext cx="18008809" cy="4733925"/>
          </a:xfrm>
          <a:prstGeom prst="rect">
            <a:avLst/>
          </a:prstGeom>
        </p:spPr>
        <p:txBody>
          <a:bodyPr anchor="t" rtlCol="false" tIns="0" lIns="0" bIns="0" rIns="0">
            <a:spAutoFit/>
          </a:bodyPr>
          <a:lstStyle/>
          <a:p>
            <a:pPr algn="ctr">
              <a:lnSpc>
                <a:spcPts val="12599"/>
              </a:lnSpc>
            </a:pPr>
            <a:r>
              <a:rPr lang="en-US" sz="9000">
                <a:solidFill>
                  <a:srgbClr val="FFFFFF"/>
                </a:solidFill>
                <a:latin typeface="Open Sans Extra Bold"/>
              </a:rPr>
              <a:t>Sequence diagram</a:t>
            </a:r>
          </a:p>
          <a:p>
            <a:pPr algn="ctr">
              <a:lnSpc>
                <a:spcPts val="12599"/>
              </a:lnSpc>
            </a:pPr>
          </a:p>
          <a:p>
            <a:pPr algn="ctr">
              <a:lnSpc>
                <a:spcPts val="12599"/>
              </a:lnSpc>
            </a:pPr>
          </a:p>
        </p:txBody>
      </p:sp>
    </p:spTree>
  </p:cSld>
  <p:clrMapOvr>
    <a:masterClrMapping/>
  </p:clrMapOvr>
</p:sld>
</file>

<file path=ppt/slides/slide23.xml><?xml version="1.0" encoding="utf-8"?>
<p:sld xmlns:p="http://schemas.openxmlformats.org/presentationml/2006/main" xmlns:a="http://schemas.openxmlformats.org/drawingml/2006/main">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657741" y="2065826"/>
            <a:ext cx="3791737" cy="2124549"/>
            <a:chOff x="0" y="0"/>
            <a:chExt cx="6350000" cy="6350000"/>
          </a:xfrm>
        </p:grpSpPr>
        <p:sp>
          <p:nvSpPr>
            <p:cNvPr name="Freeform 3" id="3"/>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6B2772"/>
            </a:solidFill>
          </p:spPr>
        </p:sp>
      </p:grpSp>
      <p:grpSp>
        <p:nvGrpSpPr>
          <p:cNvPr name="Group 4" id="4"/>
          <p:cNvGrpSpPr/>
          <p:nvPr/>
        </p:nvGrpSpPr>
        <p:grpSpPr>
          <a:xfrm rot="0">
            <a:off x="12781733" y="6324829"/>
            <a:ext cx="3120996" cy="2181956"/>
            <a:chOff x="0" y="0"/>
            <a:chExt cx="6350000" cy="6350000"/>
          </a:xfrm>
        </p:grpSpPr>
        <p:sp>
          <p:nvSpPr>
            <p:cNvPr name="Freeform 5" id="5"/>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6B2772"/>
            </a:solidFill>
          </p:spPr>
        </p:sp>
      </p:grpSp>
      <p:grpSp>
        <p:nvGrpSpPr>
          <p:cNvPr name="Group 6" id="6"/>
          <p:cNvGrpSpPr/>
          <p:nvPr/>
        </p:nvGrpSpPr>
        <p:grpSpPr>
          <a:xfrm rot="0">
            <a:off x="6918130" y="2065826"/>
            <a:ext cx="3318172" cy="2166052"/>
            <a:chOff x="0" y="0"/>
            <a:chExt cx="6350000" cy="6350000"/>
          </a:xfrm>
        </p:grpSpPr>
        <p:sp>
          <p:nvSpPr>
            <p:cNvPr name="Freeform 7" id="7"/>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6B2772"/>
            </a:solidFill>
          </p:spPr>
        </p:sp>
      </p:grpSp>
      <p:grpSp>
        <p:nvGrpSpPr>
          <p:cNvPr name="Group 8" id="8"/>
          <p:cNvGrpSpPr/>
          <p:nvPr/>
        </p:nvGrpSpPr>
        <p:grpSpPr>
          <a:xfrm rot="0">
            <a:off x="12696523" y="2024323"/>
            <a:ext cx="3206207" cy="2078649"/>
            <a:chOff x="0" y="0"/>
            <a:chExt cx="6350000" cy="6350000"/>
          </a:xfrm>
        </p:grpSpPr>
        <p:sp>
          <p:nvSpPr>
            <p:cNvPr name="Freeform 9" id="9"/>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6B2772"/>
            </a:solidFill>
          </p:spPr>
        </p:sp>
      </p:grpSp>
      <p:grpSp>
        <p:nvGrpSpPr>
          <p:cNvPr name="Group 10" id="10"/>
          <p:cNvGrpSpPr/>
          <p:nvPr/>
        </p:nvGrpSpPr>
        <p:grpSpPr>
          <a:xfrm rot="0">
            <a:off x="657741" y="6570445"/>
            <a:ext cx="3533770" cy="2169474"/>
            <a:chOff x="0" y="0"/>
            <a:chExt cx="6350000" cy="6350000"/>
          </a:xfrm>
        </p:grpSpPr>
        <p:sp>
          <p:nvSpPr>
            <p:cNvPr name="Freeform 11" id="11"/>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6B2772"/>
            </a:solidFill>
          </p:spPr>
        </p:sp>
      </p:grpSp>
      <p:sp>
        <p:nvSpPr>
          <p:cNvPr name="AutoShape 12" id="12"/>
          <p:cNvSpPr/>
          <p:nvPr/>
        </p:nvSpPr>
        <p:spPr>
          <a:xfrm rot="5399999">
            <a:off x="1285928" y="5408191"/>
            <a:ext cx="2277396" cy="0"/>
          </a:xfrm>
          <a:prstGeom prst="line">
            <a:avLst/>
          </a:prstGeom>
          <a:ln cap="rnd" w="47625">
            <a:solidFill>
              <a:srgbClr val="FFFFFF"/>
            </a:solidFill>
            <a:prstDash val="solid"/>
            <a:headEnd type="none" len="sm" w="sm"/>
            <a:tailEnd type="triangle" len="med" w="lg"/>
          </a:ln>
        </p:spPr>
      </p:sp>
      <p:sp>
        <p:nvSpPr>
          <p:cNvPr name="AutoShape 13" id="13"/>
          <p:cNvSpPr/>
          <p:nvPr/>
        </p:nvSpPr>
        <p:spPr>
          <a:xfrm rot="5399999">
            <a:off x="13145679" y="5147242"/>
            <a:ext cx="2307895" cy="0"/>
          </a:xfrm>
          <a:prstGeom prst="line">
            <a:avLst/>
          </a:prstGeom>
          <a:ln cap="rnd" w="47625">
            <a:solidFill>
              <a:srgbClr val="FFFFFF"/>
            </a:solidFill>
            <a:prstDash val="solid"/>
            <a:headEnd type="none" len="sm" w="sm"/>
            <a:tailEnd type="triangle" len="med" w="lg"/>
          </a:ln>
        </p:spPr>
      </p:sp>
      <p:sp>
        <p:nvSpPr>
          <p:cNvPr name="AutoShape 14" id="14"/>
          <p:cNvSpPr/>
          <p:nvPr/>
        </p:nvSpPr>
        <p:spPr>
          <a:xfrm rot="0">
            <a:off x="10042469" y="3152735"/>
            <a:ext cx="2654053" cy="0"/>
          </a:xfrm>
          <a:prstGeom prst="line">
            <a:avLst/>
          </a:prstGeom>
          <a:ln cap="rnd" w="47625">
            <a:solidFill>
              <a:srgbClr val="FFFFFF"/>
            </a:solidFill>
            <a:prstDash val="solid"/>
            <a:headEnd type="none" len="sm" w="sm"/>
            <a:tailEnd type="triangle" len="med" w="lg"/>
          </a:ln>
        </p:spPr>
      </p:sp>
      <p:sp>
        <p:nvSpPr>
          <p:cNvPr name="AutoShape 15" id="15"/>
          <p:cNvSpPr/>
          <p:nvPr/>
        </p:nvSpPr>
        <p:spPr>
          <a:xfrm rot="-77123">
            <a:off x="4449167" y="3176548"/>
            <a:ext cx="2469274" cy="0"/>
          </a:xfrm>
          <a:prstGeom prst="line">
            <a:avLst/>
          </a:prstGeom>
          <a:ln cap="rnd" w="47625">
            <a:solidFill>
              <a:srgbClr val="FFFFFF"/>
            </a:solidFill>
            <a:prstDash val="solid"/>
            <a:headEnd type="none" len="sm" w="sm"/>
            <a:tailEnd type="triangle" len="med" w="lg"/>
          </a:ln>
        </p:spPr>
      </p:sp>
      <p:sp>
        <p:nvSpPr>
          <p:cNvPr name="TextBox 16" id="16"/>
          <p:cNvSpPr txBox="true"/>
          <p:nvPr/>
        </p:nvSpPr>
        <p:spPr>
          <a:xfrm rot="0">
            <a:off x="7196032" y="2823117"/>
            <a:ext cx="2762369" cy="584795"/>
          </a:xfrm>
          <a:prstGeom prst="rect">
            <a:avLst/>
          </a:prstGeom>
        </p:spPr>
        <p:txBody>
          <a:bodyPr anchor="t" rtlCol="false" tIns="0" lIns="0" bIns="0" rIns="0">
            <a:spAutoFit/>
          </a:bodyPr>
          <a:lstStyle/>
          <a:p>
            <a:pPr algn="ctr">
              <a:lnSpc>
                <a:spcPts val="4759"/>
              </a:lnSpc>
            </a:pPr>
            <a:r>
              <a:rPr lang="en-US" sz="3399">
                <a:solidFill>
                  <a:srgbClr val="FFFFFF"/>
                </a:solidFill>
                <a:latin typeface="Open Sans Light"/>
              </a:rPr>
              <a:t>preprocessing</a:t>
            </a:r>
          </a:p>
        </p:txBody>
      </p:sp>
      <p:sp>
        <p:nvSpPr>
          <p:cNvPr name="TextBox 17" id="17"/>
          <p:cNvSpPr txBox="true"/>
          <p:nvPr/>
        </p:nvSpPr>
        <p:spPr>
          <a:xfrm rot="0">
            <a:off x="13005941" y="7089436"/>
            <a:ext cx="2896788" cy="979397"/>
          </a:xfrm>
          <a:prstGeom prst="rect">
            <a:avLst/>
          </a:prstGeom>
        </p:spPr>
        <p:txBody>
          <a:bodyPr anchor="t" rtlCol="false" tIns="0" lIns="0" bIns="0" rIns="0">
            <a:spAutoFit/>
          </a:bodyPr>
          <a:lstStyle/>
          <a:p>
            <a:pPr algn="ctr">
              <a:lnSpc>
                <a:spcPts val="3950"/>
              </a:lnSpc>
            </a:pPr>
            <a:r>
              <a:rPr lang="en-US" sz="2822">
                <a:solidFill>
                  <a:srgbClr val="FFFFFF"/>
                </a:solidFill>
                <a:latin typeface="Open Sans Light"/>
              </a:rPr>
              <a:t>Text/Voice Conversion</a:t>
            </a:r>
          </a:p>
        </p:txBody>
      </p:sp>
      <p:sp>
        <p:nvSpPr>
          <p:cNvPr name="TextBox 18" id="18"/>
          <p:cNvSpPr txBox="true"/>
          <p:nvPr/>
        </p:nvSpPr>
        <p:spPr>
          <a:xfrm rot="0">
            <a:off x="12856685" y="2842167"/>
            <a:ext cx="3046044" cy="358193"/>
          </a:xfrm>
          <a:prstGeom prst="rect">
            <a:avLst/>
          </a:prstGeom>
        </p:spPr>
        <p:txBody>
          <a:bodyPr anchor="t" rtlCol="false" tIns="0" lIns="0" bIns="0" rIns="0">
            <a:spAutoFit/>
          </a:bodyPr>
          <a:lstStyle/>
          <a:p>
            <a:pPr algn="ctr">
              <a:lnSpc>
                <a:spcPts val="2853"/>
              </a:lnSpc>
            </a:pPr>
            <a:r>
              <a:rPr lang="en-US" sz="2038">
                <a:solidFill>
                  <a:srgbClr val="FFFFFF"/>
                </a:solidFill>
                <a:latin typeface="Open Sans Light"/>
              </a:rPr>
              <a:t>model</a:t>
            </a:r>
          </a:p>
        </p:txBody>
      </p:sp>
      <p:sp>
        <p:nvSpPr>
          <p:cNvPr name="TextBox 19" id="19"/>
          <p:cNvSpPr txBox="true"/>
          <p:nvPr/>
        </p:nvSpPr>
        <p:spPr>
          <a:xfrm rot="0">
            <a:off x="1028700" y="7583833"/>
            <a:ext cx="2866956" cy="330409"/>
          </a:xfrm>
          <a:prstGeom prst="rect">
            <a:avLst/>
          </a:prstGeom>
        </p:spPr>
        <p:txBody>
          <a:bodyPr anchor="t" rtlCol="false" tIns="0" lIns="0" bIns="0" rIns="0">
            <a:spAutoFit/>
          </a:bodyPr>
          <a:lstStyle/>
          <a:p>
            <a:pPr algn="ctr">
              <a:lnSpc>
                <a:spcPts val="2685"/>
              </a:lnSpc>
            </a:pPr>
            <a:r>
              <a:rPr lang="en-US" sz="1918">
                <a:solidFill>
                  <a:srgbClr val="FFFFFF"/>
                </a:solidFill>
                <a:latin typeface="Open Sans Light"/>
              </a:rPr>
              <a:t>It shows prompt again</a:t>
            </a:r>
          </a:p>
        </p:txBody>
      </p:sp>
      <p:sp>
        <p:nvSpPr>
          <p:cNvPr name="TextBox 20" id="20"/>
          <p:cNvSpPr txBox="true"/>
          <p:nvPr/>
        </p:nvSpPr>
        <p:spPr>
          <a:xfrm rot="0">
            <a:off x="1759602" y="2823117"/>
            <a:ext cx="1282422" cy="584795"/>
          </a:xfrm>
          <a:prstGeom prst="rect">
            <a:avLst/>
          </a:prstGeom>
        </p:spPr>
        <p:txBody>
          <a:bodyPr anchor="t" rtlCol="false" tIns="0" lIns="0" bIns="0" rIns="0">
            <a:spAutoFit/>
          </a:bodyPr>
          <a:lstStyle/>
          <a:p>
            <a:pPr algn="ctr">
              <a:lnSpc>
                <a:spcPts val="4759"/>
              </a:lnSpc>
            </a:pPr>
            <a:r>
              <a:rPr lang="en-US" sz="3399">
                <a:solidFill>
                  <a:srgbClr val="FFFFFF"/>
                </a:solidFill>
                <a:latin typeface="Open Sans Light"/>
              </a:rPr>
              <a:t> image</a:t>
            </a:r>
          </a:p>
        </p:txBody>
      </p:sp>
      <p:sp>
        <p:nvSpPr>
          <p:cNvPr name="TextBox 21" id="21"/>
          <p:cNvSpPr txBox="true"/>
          <p:nvPr/>
        </p:nvSpPr>
        <p:spPr>
          <a:xfrm rot="0">
            <a:off x="5048858" y="2439826"/>
            <a:ext cx="1269892" cy="449966"/>
          </a:xfrm>
          <a:prstGeom prst="rect">
            <a:avLst/>
          </a:prstGeom>
        </p:spPr>
        <p:txBody>
          <a:bodyPr anchor="t" rtlCol="false" tIns="0" lIns="0" bIns="0" rIns="0">
            <a:spAutoFit/>
          </a:bodyPr>
          <a:lstStyle/>
          <a:p>
            <a:pPr algn="ctr">
              <a:lnSpc>
                <a:spcPts val="3696"/>
              </a:lnSpc>
            </a:pPr>
            <a:r>
              <a:rPr lang="en-US" sz="2640">
                <a:solidFill>
                  <a:srgbClr val="FFFFFF"/>
                </a:solidFill>
                <a:latin typeface="Open Sans Light"/>
              </a:rPr>
              <a:t>valid ke</a:t>
            </a:r>
            <a:r>
              <a:rPr lang="en-US" sz="2640">
                <a:solidFill>
                  <a:srgbClr val="FFFFFF"/>
                </a:solidFill>
                <a:latin typeface="Open Sans Light"/>
              </a:rPr>
              <a:t>y</a:t>
            </a:r>
          </a:p>
        </p:txBody>
      </p:sp>
      <p:sp>
        <p:nvSpPr>
          <p:cNvPr name="TextBox 22" id="22"/>
          <p:cNvSpPr txBox="true"/>
          <p:nvPr/>
        </p:nvSpPr>
        <p:spPr>
          <a:xfrm rot="0">
            <a:off x="2685004" y="5105400"/>
            <a:ext cx="2421303" cy="288999"/>
          </a:xfrm>
          <a:prstGeom prst="rect">
            <a:avLst/>
          </a:prstGeom>
        </p:spPr>
        <p:txBody>
          <a:bodyPr anchor="t" rtlCol="false" tIns="0" lIns="0" bIns="0" rIns="0">
            <a:spAutoFit/>
          </a:bodyPr>
          <a:lstStyle/>
          <a:p>
            <a:pPr algn="ctr">
              <a:lnSpc>
                <a:spcPts val="2305"/>
              </a:lnSpc>
            </a:pPr>
            <a:r>
              <a:rPr lang="en-US" sz="1646">
                <a:solidFill>
                  <a:srgbClr val="FFFFFF"/>
                </a:solidFill>
                <a:latin typeface="Open Sans Light"/>
              </a:rPr>
              <a:t>Invalid key</a:t>
            </a:r>
          </a:p>
        </p:txBody>
      </p:sp>
      <p:sp>
        <p:nvSpPr>
          <p:cNvPr name="TextBox 23" id="23"/>
          <p:cNvSpPr txBox="true"/>
          <p:nvPr/>
        </p:nvSpPr>
        <p:spPr>
          <a:xfrm rot="0">
            <a:off x="1273345" y="180975"/>
            <a:ext cx="8329761" cy="1533525"/>
          </a:xfrm>
          <a:prstGeom prst="rect">
            <a:avLst/>
          </a:prstGeom>
        </p:spPr>
        <p:txBody>
          <a:bodyPr anchor="t" rtlCol="false" tIns="0" lIns="0" bIns="0" rIns="0">
            <a:spAutoFit/>
          </a:bodyPr>
          <a:lstStyle/>
          <a:p>
            <a:pPr algn="ctr">
              <a:lnSpc>
                <a:spcPts val="12599"/>
              </a:lnSpc>
            </a:pPr>
            <a:r>
              <a:rPr lang="en-US" sz="9000">
                <a:solidFill>
                  <a:srgbClr val="FFFFFF"/>
                </a:solidFill>
                <a:latin typeface="Open Sans Extra Bold"/>
              </a:rPr>
              <a:t>State diagram</a:t>
            </a:r>
          </a:p>
        </p:txBody>
      </p:sp>
    </p:spTree>
  </p:cSld>
  <p:clrMapOvr>
    <a:masterClrMapping/>
  </p:clrMapOvr>
</p:sld>
</file>

<file path=ppt/slides/slide24.xml><?xml version="1.0" encoding="utf-8"?>
<p:sld xmlns:p="http://schemas.openxmlformats.org/presentationml/2006/main" xmlns:a="http://schemas.openxmlformats.org/drawingml/2006/main">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292960" y="-215751"/>
            <a:ext cx="12801011" cy="9677188"/>
            <a:chOff x="0" y="0"/>
            <a:chExt cx="17068014" cy="12902918"/>
          </a:xfrm>
        </p:grpSpPr>
        <p:sp>
          <p:nvSpPr>
            <p:cNvPr name="TextBox 3" id="3"/>
            <p:cNvSpPr txBox="true"/>
            <p:nvPr/>
          </p:nvSpPr>
          <p:spPr>
            <a:xfrm rot="0">
              <a:off x="0" y="1028104"/>
              <a:ext cx="17068014" cy="1663527"/>
            </a:xfrm>
            <a:prstGeom prst="rect">
              <a:avLst/>
            </a:prstGeom>
          </p:spPr>
          <p:txBody>
            <a:bodyPr anchor="t" rtlCol="false" tIns="0" lIns="0" bIns="0" rIns="0">
              <a:spAutoFit/>
            </a:bodyPr>
            <a:lstStyle/>
            <a:p>
              <a:pPr algn="l">
                <a:lnSpc>
                  <a:spcPts val="9417"/>
                </a:lnSpc>
              </a:pPr>
              <a:r>
                <a:rPr lang="en-US" sz="8561" spc="428">
                  <a:solidFill>
                    <a:srgbClr val="FFFFFF"/>
                  </a:solidFill>
                  <a:latin typeface="Vollkorn Bold"/>
                </a:rPr>
                <a:t> USER INTERFACE:</a:t>
              </a:r>
            </a:p>
          </p:txBody>
        </p:sp>
        <p:sp>
          <p:nvSpPr>
            <p:cNvPr name="TextBox 4" id="4"/>
            <p:cNvSpPr txBox="true"/>
            <p:nvPr/>
          </p:nvSpPr>
          <p:spPr>
            <a:xfrm rot="0">
              <a:off x="0" y="3022536"/>
              <a:ext cx="17068014" cy="9880382"/>
            </a:xfrm>
            <a:prstGeom prst="rect">
              <a:avLst/>
            </a:prstGeom>
          </p:spPr>
          <p:txBody>
            <a:bodyPr anchor="t" rtlCol="false" tIns="0" lIns="0" bIns="0" rIns="0">
              <a:spAutoFit/>
            </a:bodyPr>
            <a:lstStyle/>
            <a:p>
              <a:pPr algn="l">
                <a:lnSpc>
                  <a:spcPts val="3913"/>
                </a:lnSpc>
              </a:pPr>
              <a:r>
                <a:rPr lang="en-US" sz="2446" spc="48">
                  <a:solidFill>
                    <a:srgbClr val="FFFFFF"/>
                  </a:solidFill>
                  <a:latin typeface="PT Sans"/>
                </a:rPr>
                <a:t> 1.We would start by using the users device camera to r</a:t>
              </a:r>
              <a:r>
                <a:rPr lang="en-US" sz="2446" spc="48">
                  <a:solidFill>
                    <a:srgbClr val="FFFFFF"/>
                  </a:solidFill>
                  <a:latin typeface="PT Sans"/>
                </a:rPr>
                <a:t>ecord the sign using hand gestures which would ultimately be the sign language.</a:t>
              </a:r>
            </a:p>
            <a:p>
              <a:pPr algn="l">
                <a:lnSpc>
                  <a:spcPts val="3913"/>
                </a:lnSpc>
              </a:pPr>
            </a:p>
            <a:p>
              <a:pPr algn="l">
                <a:lnSpc>
                  <a:spcPts val="3913"/>
                </a:lnSpc>
              </a:pPr>
              <a:r>
                <a:rPr lang="en-US" sz="2446" spc="48">
                  <a:solidFill>
                    <a:srgbClr val="FFFFFF"/>
                  </a:solidFill>
                  <a:latin typeface="PT Sans"/>
                </a:rPr>
                <a:t>2. We are creating a machine learning model  that will read in the hand gestures and will try to match it with dataset of all the gestures we have trained the model with.</a:t>
              </a:r>
            </a:p>
            <a:p>
              <a:pPr algn="l">
                <a:lnSpc>
                  <a:spcPts val="3913"/>
                </a:lnSpc>
              </a:pPr>
            </a:p>
            <a:p>
              <a:pPr algn="l">
                <a:lnSpc>
                  <a:spcPts val="3913"/>
                </a:lnSpc>
              </a:pPr>
              <a:r>
                <a:rPr lang="en-US" sz="2446" spc="48">
                  <a:solidFill>
                    <a:srgbClr val="FFFFFF"/>
                  </a:solidFill>
                  <a:latin typeface="PT Sans"/>
                </a:rPr>
                <a:t> 3. After the matching process the machine learning model predicts the gestures which the current user has used and with help of deep learning neural networks hidden layers it would detect the sign language and convert it into simple text which could be displayed on the screen for the user.</a:t>
              </a:r>
            </a:p>
            <a:p>
              <a:pPr algn="l">
                <a:lnSpc>
                  <a:spcPts val="3913"/>
                </a:lnSpc>
              </a:pPr>
            </a:p>
            <a:p>
              <a:pPr algn="l">
                <a:lnSpc>
                  <a:spcPts val="3913"/>
                </a:lnSpc>
              </a:pPr>
              <a:r>
                <a:rPr lang="en-US" sz="2446" spc="48">
                  <a:solidFill>
                    <a:srgbClr val="FFFFFF"/>
                  </a:solidFill>
                  <a:latin typeface="PT Sans"/>
                </a:rPr>
                <a:t>4. This will eventually help people who don't know sign language to understand what a deaf and a dumb person wants to communicate and on the other side it would also help the deaf and dumb person to communicate with people easily.</a:t>
              </a:r>
            </a:p>
            <a:p>
              <a:pPr algn="l">
                <a:lnSpc>
                  <a:spcPts val="3913"/>
                </a:lnSpc>
              </a:pPr>
            </a:p>
          </p:txBody>
        </p:sp>
        <p:sp>
          <p:nvSpPr>
            <p:cNvPr name="TextBox 5" id="5"/>
            <p:cNvSpPr txBox="true"/>
            <p:nvPr/>
          </p:nvSpPr>
          <p:spPr>
            <a:xfrm rot="0">
              <a:off x="0" y="-123825"/>
              <a:ext cx="17068014" cy="790720"/>
            </a:xfrm>
            <a:prstGeom prst="rect">
              <a:avLst/>
            </a:prstGeom>
          </p:spPr>
          <p:txBody>
            <a:bodyPr anchor="t" rtlCol="false" tIns="0" lIns="0" bIns="0" rIns="0">
              <a:spAutoFit/>
            </a:bodyPr>
            <a:lstStyle/>
            <a:p>
              <a:pPr algn="l">
                <a:lnSpc>
                  <a:spcPts val="5283"/>
                </a:lnSpc>
              </a:pPr>
            </a:p>
          </p:txBody>
        </p:sp>
      </p:gr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446577" y="2400950"/>
            <a:ext cx="13604514" cy="6626557"/>
            <a:chOff x="0" y="0"/>
            <a:chExt cx="18139352" cy="8835410"/>
          </a:xfrm>
        </p:grpSpPr>
        <p:sp>
          <p:nvSpPr>
            <p:cNvPr name="TextBox 3" id="3"/>
            <p:cNvSpPr txBox="true"/>
            <p:nvPr/>
          </p:nvSpPr>
          <p:spPr>
            <a:xfrm rot="0">
              <a:off x="0" y="28575"/>
              <a:ext cx="18139352" cy="1557982"/>
            </a:xfrm>
            <a:prstGeom prst="rect">
              <a:avLst/>
            </a:prstGeom>
          </p:spPr>
          <p:txBody>
            <a:bodyPr anchor="t" rtlCol="false" tIns="0" lIns="0" bIns="0" rIns="0">
              <a:spAutoFit/>
            </a:bodyPr>
            <a:lstStyle/>
            <a:p>
              <a:pPr algn="l">
                <a:lnSpc>
                  <a:spcPts val="9004"/>
                </a:lnSpc>
              </a:pPr>
              <a:r>
                <a:rPr lang="en-US" sz="7829">
                  <a:solidFill>
                    <a:srgbClr val="FFFFFF"/>
                  </a:solidFill>
                  <a:latin typeface="Aileron Heavy Bold"/>
                </a:rPr>
                <a:t>Integration </a:t>
              </a:r>
            </a:p>
          </p:txBody>
        </p:sp>
        <p:sp>
          <p:nvSpPr>
            <p:cNvPr name="TextBox 4" id="4"/>
            <p:cNvSpPr txBox="true"/>
            <p:nvPr/>
          </p:nvSpPr>
          <p:spPr>
            <a:xfrm rot="0">
              <a:off x="0" y="2839404"/>
              <a:ext cx="18139352" cy="4746111"/>
            </a:xfrm>
            <a:prstGeom prst="rect">
              <a:avLst/>
            </a:prstGeom>
          </p:spPr>
          <p:txBody>
            <a:bodyPr anchor="t" rtlCol="false" tIns="0" lIns="0" bIns="0" rIns="0">
              <a:spAutoFit/>
            </a:bodyPr>
            <a:lstStyle/>
            <a:p>
              <a:pPr>
                <a:lnSpc>
                  <a:spcPts val="2876"/>
                </a:lnSpc>
              </a:pPr>
              <a:r>
                <a:rPr lang="en-US" sz="1983" spc="79">
                  <a:solidFill>
                    <a:srgbClr val="FFFFFF"/>
                  </a:solidFill>
                  <a:latin typeface="Montserrat Light"/>
                </a:rPr>
                <a:t>Machine learning model built in python is being used for detection of sign language </a:t>
              </a:r>
            </a:p>
            <a:p>
              <a:pPr>
                <a:lnSpc>
                  <a:spcPts val="2876"/>
                </a:lnSpc>
              </a:pPr>
            </a:p>
            <a:p>
              <a:pPr>
                <a:lnSpc>
                  <a:spcPts val="2876"/>
                </a:lnSpc>
              </a:pPr>
              <a:r>
                <a:rPr lang="en-US" sz="1670" spc="66">
                  <a:solidFill>
                    <a:srgbClr val="FFFFFF"/>
                  </a:solidFill>
                  <a:latin typeface="Arimo"/>
                </a:rPr>
                <a:t>Flask Python is used for API's</a:t>
              </a:r>
            </a:p>
            <a:p>
              <a:pPr>
                <a:lnSpc>
                  <a:spcPts val="2876"/>
                </a:lnSpc>
              </a:pPr>
            </a:p>
            <a:p>
              <a:pPr>
                <a:lnSpc>
                  <a:spcPts val="2876"/>
                </a:lnSpc>
              </a:pPr>
              <a:r>
                <a:rPr lang="en-US" sz="1670" spc="66">
                  <a:solidFill>
                    <a:srgbClr val="FFFFFF"/>
                  </a:solidFill>
                  <a:latin typeface="Arimo"/>
                </a:rPr>
                <a:t>HTML , CSS , Bootstrap is used for web user interface which would be helpful in:</a:t>
              </a:r>
            </a:p>
            <a:p>
              <a:pPr>
                <a:lnSpc>
                  <a:spcPts val="2876"/>
                </a:lnSpc>
              </a:pPr>
              <a:r>
                <a:rPr lang="en-US" sz="1670" spc="66">
                  <a:solidFill>
                    <a:srgbClr val="FFFFFF"/>
                  </a:solidFill>
                  <a:latin typeface="Arimo"/>
                </a:rPr>
                <a:t>Selecting between Hand Gesture to Speech</a:t>
              </a:r>
            </a:p>
            <a:p>
              <a:pPr>
                <a:lnSpc>
                  <a:spcPts val="2876"/>
                </a:lnSpc>
              </a:pPr>
              <a:r>
                <a:rPr lang="en-US" sz="1670" spc="66">
                  <a:solidFill>
                    <a:srgbClr val="FFFFFF"/>
                  </a:solidFill>
                  <a:latin typeface="Arimo"/>
                </a:rPr>
                <a:t>Selecting between Hand Gesture to Text</a:t>
              </a:r>
            </a:p>
            <a:p>
              <a:pPr>
                <a:lnSpc>
                  <a:spcPts val="2876"/>
                </a:lnSpc>
              </a:pPr>
            </a:p>
            <a:p>
              <a:pPr algn="l">
                <a:lnSpc>
                  <a:spcPts val="2876"/>
                </a:lnSpc>
              </a:pPr>
              <a:r>
                <a:rPr lang="en-US" sz="1983" spc="79">
                  <a:solidFill>
                    <a:srgbClr val="FFFFFF"/>
                  </a:solidFill>
                  <a:latin typeface="Montserrat Light"/>
                </a:rPr>
                <a:t>We would u</a:t>
              </a:r>
              <a:r>
                <a:rPr lang="en-US" sz="1670" spc="66">
                  <a:solidFill>
                    <a:srgbClr val="FFFFFF"/>
                  </a:solidFill>
                  <a:latin typeface="Arimo"/>
                </a:rPr>
                <a:t>sing  device camera to capture video using web and pass it to flask to detect sign language</a:t>
              </a:r>
            </a:p>
          </p:txBody>
        </p:sp>
        <p:sp>
          <p:nvSpPr>
            <p:cNvPr name="TextBox 5" id="5"/>
            <p:cNvSpPr txBox="true"/>
            <p:nvPr/>
          </p:nvSpPr>
          <p:spPr>
            <a:xfrm rot="0">
              <a:off x="0" y="8438654"/>
              <a:ext cx="18139352" cy="396756"/>
            </a:xfrm>
            <a:prstGeom prst="rect">
              <a:avLst/>
            </a:prstGeom>
          </p:spPr>
          <p:txBody>
            <a:bodyPr anchor="t" rtlCol="false" tIns="0" lIns="0" bIns="0" rIns="0">
              <a:spAutoFit/>
            </a:bodyPr>
            <a:lstStyle/>
            <a:p>
              <a:pPr algn="l">
                <a:lnSpc>
                  <a:spcPts val="2573"/>
                </a:lnSpc>
              </a:pPr>
            </a:p>
          </p:txBody>
        </p:sp>
      </p:grpSp>
      <p:pic>
        <p:nvPicPr>
          <p:cNvPr name="Picture 6" id="6"/>
          <p:cNvPicPr>
            <a:picLocks noChangeAspect="true"/>
          </p:cNvPicPr>
          <p:nvPr/>
        </p:nvPicPr>
        <p:blipFill>
          <a:blip r:embed="rId2"/>
          <a:srcRect l="0" t="0" r="0" b="0"/>
          <a:stretch>
            <a:fillRect/>
          </a:stretch>
        </p:blipFill>
        <p:spPr>
          <a:xfrm flipH="false" flipV="false" rot="0">
            <a:off x="14252943" y="713719"/>
            <a:ext cx="2369479" cy="8831693"/>
          </a:xfrm>
          <a:prstGeom prst="rect">
            <a:avLst/>
          </a:prstGeom>
        </p:spPr>
      </p:pic>
    </p:spTree>
  </p:cSld>
  <p:clrMapOvr>
    <a:masterClrMapping/>
  </p:clrMapOvr>
</p:sld>
</file>

<file path=ppt/slides/slide26.xml><?xml version="1.0" encoding="utf-8"?>
<p:sld xmlns:p="http://schemas.openxmlformats.org/presentationml/2006/main" xmlns:a="http://schemas.openxmlformats.org/drawingml/2006/main">
  <p:cSld>
    <p:bg>
      <p:bgPr>
        <a:solidFill>
          <a:srgbClr val="000000"/>
        </a:solidFill>
      </p:bgPr>
    </p:bg>
    <p:spTree>
      <p:nvGrpSpPr>
        <p:cNvPr id="1" name=""/>
        <p:cNvGrpSpPr/>
        <p:nvPr/>
      </p:nvGrpSpPr>
      <p:grpSpPr>
        <a:xfrm>
          <a:off x="0" y="0"/>
          <a:ext cx="0" cy="0"/>
          <a:chOff x="0" y="0"/>
          <a:chExt cx="0" cy="0"/>
        </a:xfrm>
      </p:grpSpPr>
      <p:sp>
        <p:nvSpPr>
          <p:cNvPr name="TextBox 2" id="2"/>
          <p:cNvSpPr txBox="true"/>
          <p:nvPr/>
        </p:nvSpPr>
        <p:spPr>
          <a:xfrm rot="0">
            <a:off x="493663" y="3478058"/>
            <a:ext cx="17155272" cy="1941706"/>
          </a:xfrm>
          <a:prstGeom prst="rect">
            <a:avLst/>
          </a:prstGeom>
        </p:spPr>
        <p:txBody>
          <a:bodyPr anchor="t" rtlCol="false" tIns="0" lIns="0" bIns="0" rIns="0">
            <a:spAutoFit/>
          </a:bodyPr>
          <a:lstStyle/>
          <a:p>
            <a:pPr algn="ctr">
              <a:lnSpc>
                <a:spcPts val="15824"/>
              </a:lnSpc>
            </a:pPr>
            <a:r>
              <a:rPr lang="en-US" sz="11303">
                <a:solidFill>
                  <a:srgbClr val="FFFFFF"/>
                </a:solidFill>
                <a:latin typeface="Open Sans Extra Bold"/>
              </a:rPr>
              <a:t>Demo of Application</a:t>
            </a:r>
          </a:p>
        </p:txBody>
      </p:sp>
    </p:spTree>
  </p:cSld>
  <p:clrMapOvr>
    <a:masterClrMapping/>
  </p:clrMapOvr>
</p:sld>
</file>

<file path=ppt/slides/slide27.xml><?xml version="1.0" encoding="utf-8"?>
<p:sld xmlns:p="http://schemas.openxmlformats.org/presentationml/2006/main" xmlns:a="http://schemas.openxmlformats.org/drawingml/2006/main">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494175" y="922591"/>
            <a:ext cx="16765125" cy="7259884"/>
            <a:chOff x="0" y="0"/>
            <a:chExt cx="22353500" cy="9679845"/>
          </a:xfrm>
        </p:grpSpPr>
        <p:sp>
          <p:nvSpPr>
            <p:cNvPr name="TextBox 3" id="3"/>
            <p:cNvSpPr txBox="true"/>
            <p:nvPr/>
          </p:nvSpPr>
          <p:spPr>
            <a:xfrm rot="0">
              <a:off x="0" y="38100"/>
              <a:ext cx="22353500" cy="3447281"/>
            </a:xfrm>
            <a:prstGeom prst="rect">
              <a:avLst/>
            </a:prstGeom>
          </p:spPr>
          <p:txBody>
            <a:bodyPr anchor="t" rtlCol="false" tIns="0" lIns="0" bIns="0" rIns="0">
              <a:spAutoFit/>
            </a:bodyPr>
            <a:lstStyle/>
            <a:p>
              <a:pPr algn="l">
                <a:lnSpc>
                  <a:spcPts val="10101"/>
                </a:lnSpc>
              </a:pPr>
              <a:r>
                <a:rPr lang="en-US" sz="8783">
                  <a:solidFill>
                    <a:srgbClr val="FFFFFF"/>
                  </a:solidFill>
                  <a:latin typeface="Aileron Heavy Bold"/>
                </a:rPr>
                <a:t>Closer look at the concepts  being used:</a:t>
              </a:r>
            </a:p>
          </p:txBody>
        </p:sp>
        <p:sp>
          <p:nvSpPr>
            <p:cNvPr name="TextBox 4" id="4"/>
            <p:cNvSpPr txBox="true"/>
            <p:nvPr/>
          </p:nvSpPr>
          <p:spPr>
            <a:xfrm rot="0">
              <a:off x="0" y="4897847"/>
              <a:ext cx="22353500" cy="4781998"/>
            </a:xfrm>
            <a:prstGeom prst="rect">
              <a:avLst/>
            </a:prstGeom>
          </p:spPr>
          <p:txBody>
            <a:bodyPr anchor="t" rtlCol="false" tIns="0" lIns="0" bIns="0" rIns="0">
              <a:spAutoFit/>
            </a:bodyPr>
            <a:lstStyle/>
            <a:p>
              <a:pPr algn="l">
                <a:lnSpc>
                  <a:spcPts val="3226"/>
                </a:lnSpc>
              </a:pPr>
              <a:r>
                <a:rPr lang="en-US" sz="2225" spc="89">
                  <a:solidFill>
                    <a:srgbClr val="FFFFFF"/>
                  </a:solidFill>
                  <a:latin typeface="Montserrat Light"/>
                </a:rPr>
                <a:t>Ma</a:t>
              </a:r>
              <a:r>
                <a:rPr lang="en-US" sz="2225" spc="89">
                  <a:solidFill>
                    <a:srgbClr val="FFFFFF"/>
                  </a:solidFill>
                  <a:latin typeface="Montserrat Light"/>
                </a:rPr>
                <a:t>chine Learning is very useful for a variety of real-life problems. It is commonly used for tasks such as classification, recognition, detection and predictions. Moreover, it is very efficient to automate processes that use data. The basic idea is to use data to produce a model capable of returning an output. This output may give a right answer with a new input or produce predictions towards the known data.</a:t>
              </a:r>
            </a:p>
            <a:p>
              <a:pPr algn="l">
                <a:lnSpc>
                  <a:spcPts val="3226"/>
                </a:lnSpc>
              </a:pPr>
            </a:p>
            <a:p>
              <a:pPr algn="l">
                <a:lnSpc>
                  <a:spcPts val="3226"/>
                </a:lnSpc>
              </a:pPr>
            </a:p>
            <a:p>
              <a:pPr algn="l">
                <a:lnSpc>
                  <a:spcPts val="3226"/>
                </a:lnSpc>
              </a:pPr>
              <a:r>
                <a:rPr lang="en-US" sz="2225" spc="89">
                  <a:solidFill>
                    <a:srgbClr val="FFFFFF"/>
                  </a:solidFill>
                  <a:latin typeface="Montserrat Light"/>
                </a:rPr>
                <a:t>Deep Learning is part of a broader family of machine learning methods. It is based on the use of layers that process the input data, extracting features from them and producing a mathematical model</a:t>
              </a:r>
            </a:p>
            <a:p>
              <a:pPr algn="l">
                <a:lnSpc>
                  <a:spcPts val="3226"/>
                </a:lnSpc>
              </a:pPr>
            </a:p>
          </p:txBody>
        </p:sp>
      </p:grpSp>
    </p:spTree>
  </p:cSld>
  <p:clrMapOvr>
    <a:masterClrMapping/>
  </p:clrMapOvr>
</p:sld>
</file>

<file path=ppt/slides/slide28.xml><?xml version="1.0" encoding="utf-8"?>
<p:sld xmlns:p="http://schemas.openxmlformats.org/presentationml/2006/main" xmlns:a="http://schemas.openxmlformats.org/drawingml/2006/main">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3743479" y="299922"/>
            <a:ext cx="9459758" cy="9687155"/>
            <a:chOff x="0" y="0"/>
            <a:chExt cx="12613011" cy="12916207"/>
          </a:xfrm>
        </p:grpSpPr>
        <p:sp>
          <p:nvSpPr>
            <p:cNvPr name="TextBox 3" id="3"/>
            <p:cNvSpPr txBox="true"/>
            <p:nvPr/>
          </p:nvSpPr>
          <p:spPr>
            <a:xfrm rot="0">
              <a:off x="0" y="85725"/>
              <a:ext cx="11766206" cy="1738035"/>
            </a:xfrm>
            <a:prstGeom prst="rect">
              <a:avLst/>
            </a:prstGeom>
          </p:spPr>
          <p:txBody>
            <a:bodyPr anchor="t" rtlCol="false" tIns="0" lIns="0" bIns="0" rIns="0">
              <a:spAutoFit/>
            </a:bodyPr>
            <a:lstStyle/>
            <a:p>
              <a:pPr>
                <a:lnSpc>
                  <a:spcPts val="10006"/>
                </a:lnSpc>
              </a:pPr>
              <a:r>
                <a:rPr lang="en-US" sz="9179" spc="367">
                  <a:solidFill>
                    <a:srgbClr val="FFFFFF"/>
                  </a:solidFill>
                  <a:latin typeface="Now Bold"/>
                </a:rPr>
                <a:t>TECH STACK</a:t>
              </a:r>
            </a:p>
          </p:txBody>
        </p:sp>
        <p:sp>
          <p:nvSpPr>
            <p:cNvPr name="TextBox 4" id="4"/>
            <p:cNvSpPr txBox="true"/>
            <p:nvPr/>
          </p:nvSpPr>
          <p:spPr>
            <a:xfrm rot="0">
              <a:off x="0" y="3363963"/>
              <a:ext cx="9501992" cy="9552244"/>
            </a:xfrm>
            <a:prstGeom prst="rect">
              <a:avLst/>
            </a:prstGeom>
          </p:spPr>
          <p:txBody>
            <a:bodyPr anchor="t" rtlCol="false" tIns="0" lIns="0" bIns="0" rIns="0">
              <a:spAutoFit/>
            </a:bodyPr>
            <a:lstStyle/>
            <a:p>
              <a:pPr>
                <a:lnSpc>
                  <a:spcPts val="7391"/>
                </a:lnSpc>
              </a:pPr>
              <a:r>
                <a:rPr lang="en-US" sz="4038" spc="80">
                  <a:solidFill>
                    <a:srgbClr val="FFFFFF"/>
                  </a:solidFill>
                  <a:latin typeface="Now"/>
                </a:rPr>
                <a:t>Python.</a:t>
              </a:r>
            </a:p>
            <a:p>
              <a:pPr>
                <a:lnSpc>
                  <a:spcPts val="7391"/>
                </a:lnSpc>
              </a:pPr>
              <a:r>
                <a:rPr lang="en-US" sz="4038" spc="80">
                  <a:solidFill>
                    <a:srgbClr val="FFFFFF"/>
                  </a:solidFill>
                  <a:latin typeface="Now"/>
                </a:rPr>
                <a:t>FLASK</a:t>
              </a:r>
            </a:p>
            <a:p>
              <a:pPr>
                <a:lnSpc>
                  <a:spcPts val="7391"/>
                </a:lnSpc>
              </a:pPr>
              <a:r>
                <a:rPr lang="en-US" sz="4038" spc="80">
                  <a:solidFill>
                    <a:srgbClr val="FFFFFF"/>
                  </a:solidFill>
                  <a:latin typeface="Now"/>
                </a:rPr>
                <a:t>Scikit learn.</a:t>
              </a:r>
            </a:p>
            <a:p>
              <a:pPr>
                <a:lnSpc>
                  <a:spcPts val="7391"/>
                </a:lnSpc>
              </a:pPr>
              <a:r>
                <a:rPr lang="en-US" sz="4038" spc="80">
                  <a:solidFill>
                    <a:srgbClr val="FFFFFF"/>
                  </a:solidFill>
                  <a:latin typeface="Now"/>
                </a:rPr>
                <a:t>Pandas.</a:t>
              </a:r>
            </a:p>
            <a:p>
              <a:pPr>
                <a:lnSpc>
                  <a:spcPts val="7391"/>
                </a:lnSpc>
              </a:pPr>
              <a:r>
                <a:rPr lang="en-US" sz="4038" spc="80">
                  <a:solidFill>
                    <a:srgbClr val="FFFFFF"/>
                  </a:solidFill>
                  <a:latin typeface="Now"/>
                </a:rPr>
                <a:t>Tensor-Flow.</a:t>
              </a:r>
            </a:p>
            <a:p>
              <a:pPr>
                <a:lnSpc>
                  <a:spcPts val="7391"/>
                </a:lnSpc>
              </a:pPr>
              <a:r>
                <a:rPr lang="en-US" sz="4038" spc="80">
                  <a:solidFill>
                    <a:srgbClr val="FFFFFF"/>
                  </a:solidFill>
                  <a:latin typeface="Now"/>
                </a:rPr>
                <a:t>CV2.</a:t>
              </a:r>
            </a:p>
            <a:p>
              <a:pPr>
                <a:lnSpc>
                  <a:spcPts val="7391"/>
                </a:lnSpc>
              </a:pPr>
              <a:r>
                <a:rPr lang="en-US" sz="4038" spc="80">
                  <a:solidFill>
                    <a:srgbClr val="FFFFFF"/>
                  </a:solidFill>
                  <a:latin typeface="Now"/>
                </a:rPr>
                <a:t>Html -CSS.</a:t>
              </a:r>
            </a:p>
            <a:p>
              <a:pPr>
                <a:lnSpc>
                  <a:spcPts val="7391"/>
                </a:lnSpc>
              </a:pPr>
              <a:r>
                <a:rPr lang="en-US" sz="4038" spc="80">
                  <a:solidFill>
                    <a:srgbClr val="FFFFFF"/>
                  </a:solidFill>
                  <a:latin typeface="Now"/>
                </a:rPr>
                <a:t>Mediapipe</a:t>
              </a:r>
            </a:p>
          </p:txBody>
        </p:sp>
        <p:sp>
          <p:nvSpPr>
            <p:cNvPr name="TextBox 5" id="5"/>
            <p:cNvSpPr txBox="true"/>
            <p:nvPr/>
          </p:nvSpPr>
          <p:spPr>
            <a:xfrm rot="0">
              <a:off x="10009608" y="3363963"/>
              <a:ext cx="2603403" cy="1017037"/>
            </a:xfrm>
            <a:prstGeom prst="rect">
              <a:avLst/>
            </a:prstGeom>
          </p:spPr>
          <p:txBody>
            <a:bodyPr anchor="t" rtlCol="false" tIns="0" lIns="0" bIns="0" rIns="0">
              <a:spAutoFit/>
            </a:bodyPr>
            <a:lstStyle/>
            <a:p>
              <a:pPr algn="r">
                <a:lnSpc>
                  <a:spcPts val="7391"/>
                </a:lnSpc>
              </a:pPr>
            </a:p>
          </p:txBody>
        </p:sp>
        <p:sp>
          <p:nvSpPr>
            <p:cNvPr name="AutoShape 6" id="6"/>
            <p:cNvSpPr/>
            <p:nvPr/>
          </p:nvSpPr>
          <p:spPr>
            <a:xfrm rot="0">
              <a:off x="60431" y="2227007"/>
              <a:ext cx="12552580" cy="36433"/>
            </a:xfrm>
            <a:prstGeom prst="rect">
              <a:avLst/>
            </a:prstGeom>
            <a:solidFill>
              <a:srgbClr val="FFFFFF"/>
            </a:solidFill>
          </p:spPr>
        </p:sp>
      </p:grpSp>
    </p:spTree>
  </p:cSld>
  <p:clrMapOvr>
    <a:masterClrMapping/>
  </p:clrMapOvr>
</p:sld>
</file>

<file path=ppt/slides/slide29.xml><?xml version="1.0" encoding="utf-8"?>
<p:sld xmlns:p="http://schemas.openxmlformats.org/presentationml/2006/main" xmlns:a="http://schemas.openxmlformats.org/drawingml/2006/main">
  <p:cSld>
    <p:bg>
      <p:bgPr>
        <a:solidFill>
          <a:srgbClr val="000000"/>
        </a:solidFill>
      </p:bgPr>
    </p:bg>
    <p:spTree>
      <p:nvGrpSpPr>
        <p:cNvPr id="1" name=""/>
        <p:cNvGrpSpPr/>
        <p:nvPr/>
      </p:nvGrpSpPr>
      <p:grpSpPr>
        <a:xfrm>
          <a:off x="0" y="0"/>
          <a:ext cx="0" cy="0"/>
          <a:chOff x="0" y="0"/>
          <a:chExt cx="0" cy="0"/>
        </a:xfrm>
      </p:grpSpPr>
      <p:sp>
        <p:nvSpPr>
          <p:cNvPr name="TextBox 2" id="2"/>
          <p:cNvSpPr txBox="true"/>
          <p:nvPr/>
        </p:nvSpPr>
        <p:spPr>
          <a:xfrm rot="0">
            <a:off x="394246" y="327624"/>
            <a:ext cx="17499509" cy="3133725"/>
          </a:xfrm>
          <a:prstGeom prst="rect">
            <a:avLst/>
          </a:prstGeom>
        </p:spPr>
        <p:txBody>
          <a:bodyPr anchor="t" rtlCol="false" tIns="0" lIns="0" bIns="0" rIns="0">
            <a:spAutoFit/>
          </a:bodyPr>
          <a:lstStyle/>
          <a:p>
            <a:pPr algn="ctr">
              <a:lnSpc>
                <a:spcPts val="12599"/>
              </a:lnSpc>
            </a:pPr>
            <a:r>
              <a:rPr lang="en-US" sz="9000">
                <a:solidFill>
                  <a:srgbClr val="FFFFFF"/>
                </a:solidFill>
                <a:latin typeface="Open Sans Extra Bold"/>
              </a:rPr>
              <a:t>Pros and Cons of technology used</a:t>
            </a:r>
          </a:p>
        </p:txBody>
      </p:sp>
      <p:sp>
        <p:nvSpPr>
          <p:cNvPr name="TextBox 3" id="3"/>
          <p:cNvSpPr txBox="true"/>
          <p:nvPr/>
        </p:nvSpPr>
        <p:spPr>
          <a:xfrm rot="0">
            <a:off x="394246" y="3879814"/>
            <a:ext cx="17499509" cy="887095"/>
          </a:xfrm>
          <a:prstGeom prst="rect">
            <a:avLst/>
          </a:prstGeom>
        </p:spPr>
        <p:txBody>
          <a:bodyPr anchor="t" rtlCol="false" tIns="0" lIns="0" bIns="0" rIns="0">
            <a:spAutoFit/>
          </a:bodyPr>
          <a:lstStyle/>
          <a:p>
            <a:pPr algn="ctr">
              <a:lnSpc>
                <a:spcPts val="7279"/>
              </a:lnSpc>
            </a:pPr>
            <a:r>
              <a:rPr lang="en-US" sz="5199">
                <a:solidFill>
                  <a:srgbClr val="FFFFFF"/>
                </a:solidFill>
                <a:latin typeface="Open Sans"/>
              </a:rPr>
              <a:t>Python Pros:</a:t>
            </a:r>
          </a:p>
        </p:txBody>
      </p:sp>
      <p:sp>
        <p:nvSpPr>
          <p:cNvPr name="TextBox 4" id="4"/>
          <p:cNvSpPr txBox="true"/>
          <p:nvPr/>
        </p:nvSpPr>
        <p:spPr>
          <a:xfrm rot="0">
            <a:off x="3205635" y="4819967"/>
            <a:ext cx="10779450" cy="1780540"/>
          </a:xfrm>
          <a:prstGeom prst="rect">
            <a:avLst/>
          </a:prstGeom>
        </p:spPr>
        <p:txBody>
          <a:bodyPr anchor="t" rtlCol="false" tIns="0" lIns="0" bIns="0" rIns="0">
            <a:spAutoFit/>
          </a:bodyPr>
          <a:lstStyle/>
          <a:p>
            <a:pPr algn="ctr" marL="734059" indent="-367030" lvl="1">
              <a:lnSpc>
                <a:spcPts val="4759"/>
              </a:lnSpc>
              <a:buFont typeface="Arial"/>
              <a:buChar char="•"/>
            </a:pPr>
            <a:r>
              <a:rPr lang="en-US" sz="3399">
                <a:solidFill>
                  <a:srgbClr val="FFFFFF"/>
                </a:solidFill>
                <a:latin typeface="Open Sans Light"/>
              </a:rPr>
              <a:t>Extens</a:t>
            </a:r>
            <a:r>
              <a:rPr lang="en-US" sz="3399">
                <a:solidFill>
                  <a:srgbClr val="FFFFFF"/>
                </a:solidFill>
                <a:latin typeface="Open Sans Light"/>
              </a:rPr>
              <a:t>ive Libraries</a:t>
            </a:r>
          </a:p>
          <a:p>
            <a:pPr algn="ctr" marL="734059" indent="-367030" lvl="1">
              <a:lnSpc>
                <a:spcPts val="4759"/>
              </a:lnSpc>
              <a:buFont typeface="Arial"/>
              <a:buChar char="•"/>
            </a:pPr>
            <a:r>
              <a:rPr lang="en-US" sz="3399">
                <a:solidFill>
                  <a:srgbClr val="FFFFFF"/>
                </a:solidFill>
                <a:latin typeface="Open Sans Light"/>
              </a:rPr>
              <a:t>Simple and Easy</a:t>
            </a:r>
          </a:p>
          <a:p>
            <a:pPr algn="ctr" marL="734059" indent="-367030" lvl="1">
              <a:lnSpc>
                <a:spcPts val="4759"/>
              </a:lnSpc>
              <a:buFont typeface="Arial"/>
              <a:buChar char="•"/>
            </a:pPr>
            <a:r>
              <a:rPr lang="en-US" sz="3399">
                <a:solidFill>
                  <a:srgbClr val="FFFFFF"/>
                </a:solidFill>
                <a:latin typeface="Open Sans Light"/>
              </a:rPr>
              <a:t>Readable</a:t>
            </a:r>
          </a:p>
        </p:txBody>
      </p:sp>
      <p:sp>
        <p:nvSpPr>
          <p:cNvPr name="TextBox 5" id="5"/>
          <p:cNvSpPr txBox="true"/>
          <p:nvPr/>
        </p:nvSpPr>
        <p:spPr>
          <a:xfrm rot="0">
            <a:off x="7115919" y="6932949"/>
            <a:ext cx="4056162" cy="887095"/>
          </a:xfrm>
          <a:prstGeom prst="rect">
            <a:avLst/>
          </a:prstGeom>
        </p:spPr>
        <p:txBody>
          <a:bodyPr anchor="t" rtlCol="false" tIns="0" lIns="0" bIns="0" rIns="0">
            <a:spAutoFit/>
          </a:bodyPr>
          <a:lstStyle/>
          <a:p>
            <a:pPr algn="ctr">
              <a:lnSpc>
                <a:spcPts val="7279"/>
              </a:lnSpc>
            </a:pPr>
            <a:r>
              <a:rPr lang="en-US" sz="5199">
                <a:solidFill>
                  <a:srgbClr val="FFFFFF"/>
                </a:solidFill>
                <a:latin typeface="Open Sans"/>
              </a:rPr>
              <a:t>Python Cons:</a:t>
            </a:r>
          </a:p>
        </p:txBody>
      </p:sp>
      <p:sp>
        <p:nvSpPr>
          <p:cNvPr name="TextBox 6" id="6"/>
          <p:cNvSpPr txBox="true"/>
          <p:nvPr/>
        </p:nvSpPr>
        <p:spPr>
          <a:xfrm rot="0">
            <a:off x="3205635" y="7918170"/>
            <a:ext cx="11104248" cy="2380615"/>
          </a:xfrm>
          <a:prstGeom prst="rect">
            <a:avLst/>
          </a:prstGeom>
        </p:spPr>
        <p:txBody>
          <a:bodyPr anchor="t" rtlCol="false" tIns="0" lIns="0" bIns="0" rIns="0">
            <a:spAutoFit/>
          </a:bodyPr>
          <a:lstStyle/>
          <a:p>
            <a:pPr algn="ctr" marL="734059" indent="-367030" lvl="1">
              <a:lnSpc>
                <a:spcPts val="4759"/>
              </a:lnSpc>
              <a:buFont typeface="Arial"/>
              <a:buChar char="•"/>
            </a:pPr>
            <a:r>
              <a:rPr lang="en-US" sz="3399">
                <a:solidFill>
                  <a:srgbClr val="FFFFFF"/>
                </a:solidFill>
                <a:latin typeface="Open Sans Light"/>
              </a:rPr>
              <a:t> Speed Limitations</a:t>
            </a:r>
          </a:p>
          <a:p>
            <a:pPr algn="ctr" marL="734059" indent="-367030" lvl="1">
              <a:lnSpc>
                <a:spcPts val="4759"/>
              </a:lnSpc>
              <a:buFont typeface="Arial"/>
              <a:buChar char="•"/>
            </a:pPr>
            <a:r>
              <a:rPr lang="en-US" sz="3399">
                <a:solidFill>
                  <a:srgbClr val="FFFFFF"/>
                </a:solidFill>
                <a:latin typeface="Open Sans Light"/>
              </a:rPr>
              <a:t>Weak in Mobile Computing and Browsers</a:t>
            </a:r>
          </a:p>
          <a:p>
            <a:pPr algn="ctr" marL="734059" indent="-367030" lvl="1">
              <a:lnSpc>
                <a:spcPts val="4759"/>
              </a:lnSpc>
              <a:buFont typeface="Arial"/>
              <a:buChar char="•"/>
            </a:pPr>
            <a:r>
              <a:rPr lang="en-US" sz="3399">
                <a:solidFill>
                  <a:srgbClr val="FFFFFF"/>
                </a:solidFill>
                <a:latin typeface="Open Sans Light"/>
              </a:rPr>
              <a:t>Design Restrictions</a:t>
            </a:r>
          </a:p>
          <a:p>
            <a:pPr algn="ctr">
              <a:lnSpc>
                <a:spcPts val="4759"/>
              </a:lnSpc>
            </a:pPr>
          </a:p>
        </p:txBody>
      </p:sp>
    </p:spTree>
  </p:cSld>
  <p:clrMapOvr>
    <a:masterClrMapping/>
  </p:clrMapOvr>
</p:sld>
</file>

<file path=ppt/slides/slide3.xml><?xml version="1.0" encoding="utf-8"?>
<p:sld xmlns:p="http://schemas.openxmlformats.org/presentationml/2006/main" xmlns:a="http://schemas.openxmlformats.org/drawingml/2006/main">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2611056" y="4858139"/>
            <a:ext cx="805351" cy="570721"/>
            <a:chOff x="0" y="0"/>
            <a:chExt cx="806450" cy="571500"/>
          </a:xfrm>
        </p:grpSpPr>
        <p:sp>
          <p:nvSpPr>
            <p:cNvPr name="Freeform 3" id="3"/>
            <p:cNvSpPr/>
            <p:nvPr/>
          </p:nvSpPr>
          <p:spPr>
            <a:xfrm>
              <a:off x="0" y="255270"/>
              <a:ext cx="806450" cy="69850"/>
            </a:xfrm>
            <a:custGeom>
              <a:avLst/>
              <a:gdLst/>
              <a:ahLst/>
              <a:cxnLst/>
              <a:rect r="r" b="b" t="t" l="l"/>
              <a:pathLst>
                <a:path h="69850" w="806450">
                  <a:moveTo>
                    <a:pt x="515620" y="0"/>
                  </a:moveTo>
                  <a:lnTo>
                    <a:pt x="0" y="0"/>
                  </a:lnTo>
                  <a:lnTo>
                    <a:pt x="0" y="69850"/>
                  </a:lnTo>
                  <a:lnTo>
                    <a:pt x="806450" y="69850"/>
                  </a:lnTo>
                  <a:lnTo>
                    <a:pt x="806450" y="0"/>
                  </a:lnTo>
                  <a:close/>
                </a:path>
              </a:pathLst>
            </a:custGeom>
            <a:solidFill>
              <a:srgbClr val="FFFFFF"/>
            </a:solidFill>
          </p:spPr>
        </p:sp>
      </p:grpSp>
      <p:grpSp>
        <p:nvGrpSpPr>
          <p:cNvPr name="Group 4" id="4"/>
          <p:cNvGrpSpPr/>
          <p:nvPr/>
        </p:nvGrpSpPr>
        <p:grpSpPr>
          <a:xfrm rot="0">
            <a:off x="14764785" y="4858139"/>
            <a:ext cx="805351" cy="570721"/>
            <a:chOff x="0" y="0"/>
            <a:chExt cx="806450" cy="571500"/>
          </a:xfrm>
        </p:grpSpPr>
        <p:sp>
          <p:nvSpPr>
            <p:cNvPr name="Freeform 5" id="5"/>
            <p:cNvSpPr/>
            <p:nvPr/>
          </p:nvSpPr>
          <p:spPr>
            <a:xfrm>
              <a:off x="0" y="255270"/>
              <a:ext cx="806450" cy="69850"/>
            </a:xfrm>
            <a:custGeom>
              <a:avLst/>
              <a:gdLst/>
              <a:ahLst/>
              <a:cxnLst/>
              <a:rect r="r" b="b" t="t" l="l"/>
              <a:pathLst>
                <a:path h="69850" w="806450">
                  <a:moveTo>
                    <a:pt x="515620" y="0"/>
                  </a:moveTo>
                  <a:lnTo>
                    <a:pt x="0" y="0"/>
                  </a:lnTo>
                  <a:lnTo>
                    <a:pt x="0" y="69850"/>
                  </a:lnTo>
                  <a:lnTo>
                    <a:pt x="806450" y="69850"/>
                  </a:lnTo>
                  <a:lnTo>
                    <a:pt x="806450" y="0"/>
                  </a:lnTo>
                  <a:close/>
                </a:path>
              </a:pathLst>
            </a:custGeom>
            <a:solidFill>
              <a:srgbClr val="FFFFFF"/>
            </a:solidFill>
          </p:spPr>
        </p:sp>
      </p:grpSp>
      <p:sp>
        <p:nvSpPr>
          <p:cNvPr name="TextBox 6" id="6"/>
          <p:cNvSpPr txBox="true"/>
          <p:nvPr/>
        </p:nvSpPr>
        <p:spPr>
          <a:xfrm rot="0">
            <a:off x="4642808" y="4295775"/>
            <a:ext cx="7462540" cy="1533525"/>
          </a:xfrm>
          <a:prstGeom prst="rect">
            <a:avLst/>
          </a:prstGeom>
        </p:spPr>
        <p:txBody>
          <a:bodyPr anchor="t" rtlCol="false" tIns="0" lIns="0" bIns="0" rIns="0">
            <a:spAutoFit/>
          </a:bodyPr>
          <a:lstStyle/>
          <a:p>
            <a:pPr algn="ctr">
              <a:lnSpc>
                <a:spcPts val="12599"/>
              </a:lnSpc>
            </a:pPr>
            <a:r>
              <a:rPr lang="en-US" sz="9000">
                <a:solidFill>
                  <a:srgbClr val="FFFFFF"/>
                </a:solidFill>
                <a:latin typeface="Open Sans Extra Bold"/>
              </a:rPr>
              <a:t>Introduction</a:t>
            </a:r>
          </a:p>
        </p:txBody>
      </p:sp>
    </p:spTree>
  </p:cSld>
  <p:clrMapOvr>
    <a:masterClrMapping/>
  </p:clrMapOvr>
</p:sld>
</file>

<file path=ppt/slides/slide30.xml><?xml version="1.0" encoding="utf-8"?>
<p:sld xmlns:p="http://schemas.openxmlformats.org/presentationml/2006/main" xmlns:a="http://schemas.openxmlformats.org/drawingml/2006/main">
  <p:cSld>
    <p:bg>
      <p:bgPr>
        <a:solidFill>
          <a:srgbClr val="000000"/>
        </a:solidFill>
      </p:bgPr>
    </p:bg>
    <p:spTree>
      <p:nvGrpSpPr>
        <p:cNvPr id="1" name=""/>
        <p:cNvGrpSpPr/>
        <p:nvPr/>
      </p:nvGrpSpPr>
      <p:grpSpPr>
        <a:xfrm>
          <a:off x="0" y="0"/>
          <a:ext cx="0" cy="0"/>
          <a:chOff x="0" y="0"/>
          <a:chExt cx="0" cy="0"/>
        </a:xfrm>
      </p:grpSpPr>
      <p:sp>
        <p:nvSpPr>
          <p:cNvPr name="TextBox 2" id="2"/>
          <p:cNvSpPr txBox="true"/>
          <p:nvPr/>
        </p:nvSpPr>
        <p:spPr>
          <a:xfrm rot="0">
            <a:off x="9139238" y="4295775"/>
            <a:ext cx="9525" cy="1533525"/>
          </a:xfrm>
          <a:prstGeom prst="rect">
            <a:avLst/>
          </a:prstGeom>
        </p:spPr>
        <p:txBody>
          <a:bodyPr anchor="t" rtlCol="false" tIns="0" lIns="0" bIns="0" rIns="0">
            <a:spAutoFit/>
          </a:bodyPr>
          <a:lstStyle/>
          <a:p>
            <a:pPr algn="ctr">
              <a:lnSpc>
                <a:spcPts val="12599"/>
              </a:lnSpc>
            </a:pPr>
          </a:p>
        </p:txBody>
      </p:sp>
      <p:sp>
        <p:nvSpPr>
          <p:cNvPr name="TextBox 3" id="3"/>
          <p:cNvSpPr txBox="true"/>
          <p:nvPr/>
        </p:nvSpPr>
        <p:spPr>
          <a:xfrm rot="0">
            <a:off x="6819980" y="374052"/>
            <a:ext cx="5721743" cy="887095"/>
          </a:xfrm>
          <a:prstGeom prst="rect">
            <a:avLst/>
          </a:prstGeom>
        </p:spPr>
        <p:txBody>
          <a:bodyPr anchor="t" rtlCol="false" tIns="0" lIns="0" bIns="0" rIns="0">
            <a:spAutoFit/>
          </a:bodyPr>
          <a:lstStyle/>
          <a:p>
            <a:pPr algn="ctr">
              <a:lnSpc>
                <a:spcPts val="7279"/>
              </a:lnSpc>
            </a:pPr>
            <a:r>
              <a:rPr lang="en-US" sz="5199">
                <a:solidFill>
                  <a:srgbClr val="FFFFFF"/>
                </a:solidFill>
                <a:latin typeface="Open Sans"/>
              </a:rPr>
              <a:t>Mediapipe pros</a:t>
            </a:r>
          </a:p>
        </p:txBody>
      </p:sp>
      <p:sp>
        <p:nvSpPr>
          <p:cNvPr name="TextBox 4" id="4"/>
          <p:cNvSpPr txBox="true"/>
          <p:nvPr/>
        </p:nvSpPr>
        <p:spPr>
          <a:xfrm rot="0">
            <a:off x="3880033" y="1678735"/>
            <a:ext cx="9686776" cy="2380615"/>
          </a:xfrm>
          <a:prstGeom prst="rect">
            <a:avLst/>
          </a:prstGeom>
        </p:spPr>
        <p:txBody>
          <a:bodyPr anchor="t" rtlCol="false" tIns="0" lIns="0" bIns="0" rIns="0">
            <a:spAutoFit/>
          </a:bodyPr>
          <a:lstStyle/>
          <a:p>
            <a:pPr algn="ctr" marL="734059" indent="-367030" lvl="1">
              <a:lnSpc>
                <a:spcPts val="4759"/>
              </a:lnSpc>
              <a:buFont typeface="Arial"/>
              <a:buChar char="•"/>
            </a:pPr>
            <a:r>
              <a:rPr lang="en-US" sz="3399">
                <a:solidFill>
                  <a:srgbClr val="FFFFFF"/>
                </a:solidFill>
                <a:latin typeface="Open Sans Light"/>
              </a:rPr>
              <a:t>F</a:t>
            </a:r>
            <a:r>
              <a:rPr lang="en-US" sz="3399">
                <a:solidFill>
                  <a:srgbClr val="FFFFFF"/>
                </a:solidFill>
                <a:latin typeface="Open Sans Light"/>
              </a:rPr>
              <a:t>ast</a:t>
            </a:r>
          </a:p>
          <a:p>
            <a:pPr algn="ctr" marL="734059" indent="-367030" lvl="1">
              <a:lnSpc>
                <a:spcPts val="4759"/>
              </a:lnSpc>
              <a:buFont typeface="Arial"/>
              <a:buChar char="•"/>
            </a:pPr>
            <a:r>
              <a:rPr lang="en-US" sz="3399">
                <a:solidFill>
                  <a:srgbClr val="FFFFFF"/>
                </a:solidFill>
                <a:latin typeface="Open Sans Light Medium"/>
              </a:rPr>
              <a:t>Modular and Reusable</a:t>
            </a:r>
          </a:p>
          <a:p>
            <a:pPr algn="ctr" marL="734059" indent="-367030" lvl="1">
              <a:lnSpc>
                <a:spcPts val="4759"/>
              </a:lnSpc>
              <a:buFont typeface="Arial"/>
              <a:buChar char="•"/>
            </a:pPr>
            <a:r>
              <a:rPr lang="en-US" sz="3399">
                <a:solidFill>
                  <a:srgbClr val="FFFFFF"/>
                </a:solidFill>
                <a:latin typeface="Open Sans Light Medium"/>
              </a:rPr>
              <a:t>Doesn’t Care about your Deployment Platform</a:t>
            </a:r>
          </a:p>
          <a:p>
            <a:pPr algn="ctr">
              <a:lnSpc>
                <a:spcPts val="4759"/>
              </a:lnSpc>
            </a:pPr>
          </a:p>
        </p:txBody>
      </p:sp>
      <p:sp>
        <p:nvSpPr>
          <p:cNvPr name="TextBox 5" id="5"/>
          <p:cNvSpPr txBox="true"/>
          <p:nvPr/>
        </p:nvSpPr>
        <p:spPr>
          <a:xfrm rot="0">
            <a:off x="6576194" y="4652327"/>
            <a:ext cx="5135612" cy="887095"/>
          </a:xfrm>
          <a:prstGeom prst="rect">
            <a:avLst/>
          </a:prstGeom>
        </p:spPr>
        <p:txBody>
          <a:bodyPr anchor="t" rtlCol="false" tIns="0" lIns="0" bIns="0" rIns="0">
            <a:spAutoFit/>
          </a:bodyPr>
          <a:lstStyle/>
          <a:p>
            <a:pPr algn="ctr">
              <a:lnSpc>
                <a:spcPts val="7279"/>
              </a:lnSpc>
            </a:pPr>
            <a:r>
              <a:rPr lang="en-US" sz="5199">
                <a:solidFill>
                  <a:srgbClr val="FFFFFF"/>
                </a:solidFill>
                <a:latin typeface="Open Sans"/>
              </a:rPr>
              <a:t>Mediapipe Cons:</a:t>
            </a:r>
          </a:p>
        </p:txBody>
      </p:sp>
      <p:sp>
        <p:nvSpPr>
          <p:cNvPr name="TextBox 6" id="6"/>
          <p:cNvSpPr txBox="true"/>
          <p:nvPr/>
        </p:nvSpPr>
        <p:spPr>
          <a:xfrm rot="0">
            <a:off x="3880033" y="5762625"/>
            <a:ext cx="10672256" cy="1180465"/>
          </a:xfrm>
          <a:prstGeom prst="rect">
            <a:avLst/>
          </a:prstGeom>
        </p:spPr>
        <p:txBody>
          <a:bodyPr anchor="t" rtlCol="false" tIns="0" lIns="0" bIns="0" rIns="0">
            <a:spAutoFit/>
          </a:bodyPr>
          <a:lstStyle/>
          <a:p>
            <a:pPr algn="ctr" marL="734059" indent="-367030" lvl="1">
              <a:lnSpc>
                <a:spcPts val="4759"/>
              </a:lnSpc>
              <a:buFont typeface="Arial"/>
              <a:buChar char="•"/>
            </a:pPr>
            <a:r>
              <a:rPr lang="en-US" sz="3399">
                <a:solidFill>
                  <a:srgbClr val="FFFFFF"/>
                </a:solidFill>
                <a:latin typeface="Open Sans Light"/>
              </a:rPr>
              <a:t>   </a:t>
            </a:r>
            <a:r>
              <a:rPr lang="en-US" sz="3399">
                <a:solidFill>
                  <a:srgbClr val="FFFFFF"/>
                </a:solidFill>
                <a:latin typeface="Open Sans Light"/>
              </a:rPr>
              <a:t>Confusing</a:t>
            </a:r>
          </a:p>
          <a:p>
            <a:pPr algn="ctr">
              <a:lnSpc>
                <a:spcPts val="4759"/>
              </a:lnSpc>
            </a:pPr>
          </a:p>
        </p:txBody>
      </p:sp>
    </p:spTree>
  </p:cSld>
  <p:clrMapOvr>
    <a:masterClrMapping/>
  </p:clrMapOvr>
</p:sld>
</file>

<file path=ppt/slides/slide31.xml><?xml version="1.0" encoding="utf-8"?>
<p:sld xmlns:p="http://schemas.openxmlformats.org/presentationml/2006/main" xmlns:a="http://schemas.openxmlformats.org/drawingml/2006/main">
  <p:cSld>
    <p:bg>
      <p:bgPr>
        <a:solidFill>
          <a:srgbClr val="000000"/>
        </a:solidFill>
      </p:bgPr>
    </p:bg>
    <p:spTree>
      <p:nvGrpSpPr>
        <p:cNvPr id="1" name=""/>
        <p:cNvGrpSpPr/>
        <p:nvPr/>
      </p:nvGrpSpPr>
      <p:grpSpPr>
        <a:xfrm>
          <a:off x="0" y="0"/>
          <a:ext cx="0" cy="0"/>
          <a:chOff x="0" y="0"/>
          <a:chExt cx="0" cy="0"/>
        </a:xfrm>
      </p:grpSpPr>
      <p:sp>
        <p:nvSpPr>
          <p:cNvPr name="TextBox 2" id="2"/>
          <p:cNvSpPr txBox="true"/>
          <p:nvPr/>
        </p:nvSpPr>
        <p:spPr>
          <a:xfrm rot="0">
            <a:off x="0" y="180975"/>
            <a:ext cx="18288000" cy="1533525"/>
          </a:xfrm>
          <a:prstGeom prst="rect">
            <a:avLst/>
          </a:prstGeom>
        </p:spPr>
        <p:txBody>
          <a:bodyPr anchor="t" rtlCol="false" tIns="0" lIns="0" bIns="0" rIns="0">
            <a:spAutoFit/>
          </a:bodyPr>
          <a:lstStyle/>
          <a:p>
            <a:pPr algn="ctr">
              <a:lnSpc>
                <a:spcPts val="12599"/>
              </a:lnSpc>
            </a:pPr>
            <a:r>
              <a:rPr lang="en-US" sz="9000">
                <a:solidFill>
                  <a:srgbClr val="FFFFFF"/>
                </a:solidFill>
                <a:latin typeface="Open Sans Extra Bold"/>
              </a:rPr>
              <a:t>Changes with more knowledge </a:t>
            </a:r>
          </a:p>
        </p:txBody>
      </p:sp>
      <p:sp>
        <p:nvSpPr>
          <p:cNvPr name="TextBox 3" id="3"/>
          <p:cNvSpPr txBox="true"/>
          <p:nvPr/>
        </p:nvSpPr>
        <p:spPr>
          <a:xfrm rot="0">
            <a:off x="0" y="4819967"/>
            <a:ext cx="18288000" cy="4211677"/>
          </a:xfrm>
          <a:prstGeom prst="rect">
            <a:avLst/>
          </a:prstGeom>
        </p:spPr>
        <p:txBody>
          <a:bodyPr anchor="t" rtlCol="false" tIns="0" lIns="0" bIns="0" rIns="0">
            <a:spAutoFit/>
          </a:bodyPr>
          <a:lstStyle/>
          <a:p>
            <a:pPr algn="ctr" marL="734059" indent="-367030" lvl="1">
              <a:lnSpc>
                <a:spcPts val="4759"/>
              </a:lnSpc>
              <a:buFont typeface="Arial"/>
              <a:buChar char="•"/>
            </a:pPr>
            <a:r>
              <a:rPr lang="en-US" sz="3399">
                <a:solidFill>
                  <a:srgbClr val="FFFFFF"/>
                </a:solidFill>
                <a:latin typeface="Open Sans Light"/>
              </a:rPr>
              <a:t>We would have rather taken less frames per a gesture if we knew more about the model creation in depth at start, which we eventually did as it made our model more accurate and reliable</a:t>
            </a:r>
          </a:p>
          <a:p>
            <a:pPr algn="ctr" marL="734059" indent="-367030" lvl="1">
              <a:lnSpc>
                <a:spcPts val="4759"/>
              </a:lnSpc>
              <a:buFont typeface="Arial"/>
              <a:buChar char="•"/>
            </a:pPr>
            <a:r>
              <a:rPr lang="en-US" sz="3399">
                <a:solidFill>
                  <a:srgbClr val="FFFFFF"/>
                </a:solidFill>
                <a:latin typeface="Open Sans Light"/>
              </a:rPr>
              <a:t>We would really wanted to take the face keypoints but if the storing them was more easy and efficient.</a:t>
            </a:r>
          </a:p>
          <a:p>
            <a:pPr algn="ctr" marL="734059" indent="-367030" lvl="1">
              <a:lnSpc>
                <a:spcPts val="4759"/>
              </a:lnSpc>
              <a:buFont typeface="Arial"/>
              <a:buChar char="•"/>
            </a:pPr>
            <a:r>
              <a:rPr lang="en-US" sz="3399">
                <a:solidFill>
                  <a:srgbClr val="FFFFFF"/>
                </a:solidFill>
                <a:latin typeface="Open Sans Light"/>
              </a:rPr>
              <a:t>Learning more about ASL sign language would have been a helping hand in creating the dataset.</a:t>
            </a:r>
          </a:p>
        </p:txBody>
      </p:sp>
    </p:spTree>
  </p:cSld>
  <p:clrMapOvr>
    <a:masterClrMapping/>
  </p:clrMapOvr>
</p:sld>
</file>

<file path=ppt/slides/slide32.xml><?xml version="1.0" encoding="utf-8"?>
<p:sld xmlns:p="http://schemas.openxmlformats.org/presentationml/2006/main" xmlns:a="http://schemas.openxmlformats.org/drawingml/2006/main">
  <p:cSld>
    <p:bg>
      <p:bgPr>
        <a:solidFill>
          <a:srgbClr val="000000"/>
        </a:solidFill>
      </p:bgPr>
    </p:bg>
    <p:spTree>
      <p:nvGrpSpPr>
        <p:cNvPr id="1" name=""/>
        <p:cNvGrpSpPr/>
        <p:nvPr/>
      </p:nvGrpSpPr>
      <p:grpSpPr>
        <a:xfrm>
          <a:off x="0" y="0"/>
          <a:ext cx="0" cy="0"/>
          <a:chOff x="0" y="0"/>
          <a:chExt cx="0" cy="0"/>
        </a:xfrm>
      </p:grpSpPr>
      <p:sp>
        <p:nvSpPr>
          <p:cNvPr name="TextBox 2" id="2"/>
          <p:cNvSpPr txBox="true"/>
          <p:nvPr/>
        </p:nvSpPr>
        <p:spPr>
          <a:xfrm rot="0">
            <a:off x="6124700" y="4652327"/>
            <a:ext cx="1960139" cy="887095"/>
          </a:xfrm>
          <a:prstGeom prst="rect">
            <a:avLst/>
          </a:prstGeom>
        </p:spPr>
        <p:txBody>
          <a:bodyPr anchor="t" rtlCol="false" tIns="0" lIns="0" bIns="0" rIns="0">
            <a:spAutoFit/>
          </a:bodyPr>
          <a:lstStyle/>
          <a:p>
            <a:pPr algn="ctr">
              <a:lnSpc>
                <a:spcPts val="7279"/>
              </a:lnSpc>
            </a:pPr>
          </a:p>
        </p:txBody>
      </p:sp>
      <p:sp>
        <p:nvSpPr>
          <p:cNvPr name="TextBox 3" id="3"/>
          <p:cNvSpPr txBox="true"/>
          <p:nvPr/>
        </p:nvSpPr>
        <p:spPr>
          <a:xfrm rot="0">
            <a:off x="1972568" y="312542"/>
            <a:ext cx="5987355" cy="1533525"/>
          </a:xfrm>
          <a:prstGeom prst="rect">
            <a:avLst/>
          </a:prstGeom>
        </p:spPr>
        <p:txBody>
          <a:bodyPr anchor="t" rtlCol="false" tIns="0" lIns="0" bIns="0" rIns="0">
            <a:spAutoFit/>
          </a:bodyPr>
          <a:lstStyle/>
          <a:p>
            <a:pPr algn="ctr">
              <a:lnSpc>
                <a:spcPts val="12599"/>
              </a:lnSpc>
            </a:pPr>
            <a:r>
              <a:rPr lang="en-US" sz="9000">
                <a:solidFill>
                  <a:srgbClr val="FFFFFF"/>
                </a:solidFill>
                <a:latin typeface="Open Sans Extra Bold"/>
              </a:rPr>
              <a:t>Summary:</a:t>
            </a:r>
          </a:p>
        </p:txBody>
      </p:sp>
      <p:sp>
        <p:nvSpPr>
          <p:cNvPr name="TextBox 4" id="4"/>
          <p:cNvSpPr txBox="true"/>
          <p:nvPr/>
        </p:nvSpPr>
        <p:spPr>
          <a:xfrm rot="0">
            <a:off x="1972568" y="3362960"/>
            <a:ext cx="12709717" cy="1780540"/>
          </a:xfrm>
          <a:prstGeom prst="rect">
            <a:avLst/>
          </a:prstGeom>
        </p:spPr>
        <p:txBody>
          <a:bodyPr anchor="t" rtlCol="false" tIns="0" lIns="0" bIns="0" rIns="0">
            <a:spAutoFit/>
          </a:bodyPr>
          <a:lstStyle/>
          <a:p>
            <a:pPr algn="ctr" marL="734059" indent="-367030" lvl="1">
              <a:lnSpc>
                <a:spcPts val="4759"/>
              </a:lnSpc>
              <a:buFont typeface="Arial"/>
              <a:buChar char="•"/>
            </a:pPr>
            <a:r>
              <a:rPr lang="en-US" sz="3399">
                <a:solidFill>
                  <a:srgbClr val="FFFFFF"/>
                </a:solidFill>
                <a:latin typeface="Open Sans Light"/>
              </a:rPr>
              <a:t>Problem of Computer vision (cv2) library with Mac OS</a:t>
            </a:r>
          </a:p>
          <a:p>
            <a:pPr algn="ctr" marL="734059" indent="-367030" lvl="1">
              <a:lnSpc>
                <a:spcPts val="4759"/>
              </a:lnSpc>
              <a:buFont typeface="Arial"/>
              <a:buChar char="•"/>
            </a:pPr>
            <a:r>
              <a:rPr lang="en-US" sz="3399">
                <a:solidFill>
                  <a:srgbClr val="FFFFFF"/>
                </a:solidFill>
                <a:latin typeface="Open Sans Light"/>
              </a:rPr>
              <a:t>Large file creation with more frames per gesture</a:t>
            </a:r>
          </a:p>
          <a:p>
            <a:pPr algn="ctr" marL="734059" indent="-367030" lvl="1">
              <a:lnSpc>
                <a:spcPts val="4759"/>
              </a:lnSpc>
              <a:buFont typeface="Arial"/>
              <a:buChar char="•"/>
            </a:pPr>
            <a:r>
              <a:rPr lang="en-US" sz="3399">
                <a:solidFill>
                  <a:srgbClr val="FFFFFF"/>
                </a:solidFill>
                <a:latin typeface="Open Sans Light"/>
              </a:rPr>
              <a:t>Higher accuracy of model with more training</a:t>
            </a:r>
          </a:p>
        </p:txBody>
      </p:sp>
      <p:sp>
        <p:nvSpPr>
          <p:cNvPr name="TextBox 5" id="5"/>
          <p:cNvSpPr txBox="true"/>
          <p:nvPr/>
        </p:nvSpPr>
        <p:spPr>
          <a:xfrm rot="0">
            <a:off x="5505798" y="2005728"/>
            <a:ext cx="6782395" cy="887095"/>
          </a:xfrm>
          <a:prstGeom prst="rect">
            <a:avLst/>
          </a:prstGeom>
        </p:spPr>
        <p:txBody>
          <a:bodyPr anchor="t" rtlCol="false" tIns="0" lIns="0" bIns="0" rIns="0">
            <a:spAutoFit/>
          </a:bodyPr>
          <a:lstStyle/>
          <a:p>
            <a:pPr algn="ctr">
              <a:lnSpc>
                <a:spcPts val="7279"/>
              </a:lnSpc>
            </a:pPr>
            <a:r>
              <a:rPr lang="en-US" sz="5199">
                <a:solidFill>
                  <a:srgbClr val="FFFFFF"/>
                </a:solidFill>
                <a:latin typeface="Open Sans"/>
              </a:rPr>
              <a:t>Techniccal challenges:</a:t>
            </a:r>
          </a:p>
        </p:txBody>
      </p:sp>
      <p:sp>
        <p:nvSpPr>
          <p:cNvPr name="TextBox 6" id="6"/>
          <p:cNvSpPr txBox="true"/>
          <p:nvPr/>
        </p:nvSpPr>
        <p:spPr>
          <a:xfrm rot="0">
            <a:off x="5218807" y="5631569"/>
            <a:ext cx="7850386" cy="887095"/>
          </a:xfrm>
          <a:prstGeom prst="rect">
            <a:avLst/>
          </a:prstGeom>
        </p:spPr>
        <p:txBody>
          <a:bodyPr anchor="t" rtlCol="false" tIns="0" lIns="0" bIns="0" rIns="0">
            <a:spAutoFit/>
          </a:bodyPr>
          <a:lstStyle/>
          <a:p>
            <a:pPr algn="ctr">
              <a:lnSpc>
                <a:spcPts val="7279"/>
              </a:lnSpc>
            </a:pPr>
            <a:r>
              <a:rPr lang="en-US" sz="5199">
                <a:solidFill>
                  <a:srgbClr val="FFFFFF"/>
                </a:solidFill>
                <a:latin typeface="Open Sans"/>
              </a:rPr>
              <a:t>Non-technical challenges:</a:t>
            </a:r>
          </a:p>
        </p:txBody>
      </p:sp>
      <p:sp>
        <p:nvSpPr>
          <p:cNvPr name="TextBox 7" id="7"/>
          <p:cNvSpPr txBox="true"/>
          <p:nvPr/>
        </p:nvSpPr>
        <p:spPr>
          <a:xfrm rot="0">
            <a:off x="1972568" y="6990179"/>
            <a:ext cx="14122790" cy="580390"/>
          </a:xfrm>
          <a:prstGeom prst="rect">
            <a:avLst/>
          </a:prstGeom>
        </p:spPr>
        <p:txBody>
          <a:bodyPr anchor="t" rtlCol="false" tIns="0" lIns="0" bIns="0" rIns="0">
            <a:spAutoFit/>
          </a:bodyPr>
          <a:lstStyle/>
          <a:p>
            <a:pPr algn="ctr" marL="734059" indent="-367030" lvl="1">
              <a:lnSpc>
                <a:spcPts val="4759"/>
              </a:lnSpc>
              <a:buFont typeface="Arial"/>
              <a:buChar char="•"/>
            </a:pPr>
            <a:r>
              <a:rPr lang="en-US" sz="3399">
                <a:solidFill>
                  <a:srgbClr val="FFFFFF"/>
                </a:solidFill>
                <a:latin typeface="Open Sans Light"/>
              </a:rPr>
              <a:t>Less time for collaborative work</a:t>
            </a:r>
          </a:p>
        </p:txBody>
      </p:sp>
    </p:spTree>
  </p:cSld>
  <p:clrMapOvr>
    <a:masterClrMapping/>
  </p:clrMapOvr>
</p:sld>
</file>

<file path=ppt/slides/slide33.xml><?xml version="1.0" encoding="utf-8"?>
<p:sld xmlns:p="http://schemas.openxmlformats.org/presentationml/2006/main" xmlns:a="http://schemas.openxmlformats.org/drawingml/2006/main">
  <p:cSld>
    <p:bg>
      <p:bgPr>
        <a:solidFill>
          <a:srgbClr val="000000"/>
        </a:solidFill>
      </p:bgPr>
    </p:bg>
    <p:spTree>
      <p:nvGrpSpPr>
        <p:cNvPr id="1" name=""/>
        <p:cNvGrpSpPr/>
        <p:nvPr/>
      </p:nvGrpSpPr>
      <p:grpSpPr>
        <a:xfrm>
          <a:off x="0" y="0"/>
          <a:ext cx="0" cy="0"/>
          <a:chOff x="0" y="0"/>
          <a:chExt cx="0" cy="0"/>
        </a:xfrm>
      </p:grpSpPr>
      <p:sp>
        <p:nvSpPr>
          <p:cNvPr name="TextBox 2" id="2"/>
          <p:cNvSpPr txBox="true"/>
          <p:nvPr/>
        </p:nvSpPr>
        <p:spPr>
          <a:xfrm rot="0">
            <a:off x="351424" y="390444"/>
            <a:ext cx="17585152" cy="1152687"/>
          </a:xfrm>
          <a:prstGeom prst="rect">
            <a:avLst/>
          </a:prstGeom>
        </p:spPr>
        <p:txBody>
          <a:bodyPr anchor="t" rtlCol="false" tIns="0" lIns="0" bIns="0" rIns="0">
            <a:spAutoFit/>
          </a:bodyPr>
          <a:lstStyle/>
          <a:p>
            <a:pPr algn="ctr">
              <a:lnSpc>
                <a:spcPts val="9451"/>
              </a:lnSpc>
            </a:pPr>
            <a:r>
              <a:rPr lang="en-US" sz="6751">
                <a:solidFill>
                  <a:srgbClr val="FFFFFF"/>
                </a:solidFill>
                <a:latin typeface="Open Sans Extra Bold"/>
              </a:rPr>
              <a:t> Overcoming the challenges</a:t>
            </a:r>
          </a:p>
        </p:txBody>
      </p:sp>
      <p:sp>
        <p:nvSpPr>
          <p:cNvPr name="TextBox 3" id="3"/>
          <p:cNvSpPr txBox="true"/>
          <p:nvPr/>
        </p:nvSpPr>
        <p:spPr>
          <a:xfrm rot="0">
            <a:off x="411659" y="4819967"/>
            <a:ext cx="17464683" cy="2380615"/>
          </a:xfrm>
          <a:prstGeom prst="rect">
            <a:avLst/>
          </a:prstGeom>
        </p:spPr>
        <p:txBody>
          <a:bodyPr anchor="t" rtlCol="false" tIns="0" lIns="0" bIns="0" rIns="0">
            <a:spAutoFit/>
          </a:bodyPr>
          <a:lstStyle/>
          <a:p>
            <a:pPr algn="ctr" marL="734059" indent="-367030" lvl="1">
              <a:lnSpc>
                <a:spcPts val="4759"/>
              </a:lnSpc>
              <a:buFont typeface="Arial"/>
              <a:buChar char="•"/>
            </a:pPr>
            <a:r>
              <a:rPr lang="en-US" sz="3399">
                <a:solidFill>
                  <a:srgbClr val="FFFFFF"/>
                </a:solidFill>
                <a:latin typeface="Open Sans Light"/>
              </a:rPr>
              <a:t>We switched to Windows OS for using Computer vision library properly</a:t>
            </a:r>
          </a:p>
          <a:p>
            <a:pPr algn="ctr" marL="734059" indent="-367030" lvl="1">
              <a:lnSpc>
                <a:spcPts val="4759"/>
              </a:lnSpc>
              <a:buFont typeface="Arial"/>
              <a:buChar char="•"/>
            </a:pPr>
            <a:r>
              <a:rPr lang="en-US" sz="3399">
                <a:solidFill>
                  <a:srgbClr val="FFFFFF"/>
                </a:solidFill>
                <a:latin typeface="Open Sans Light"/>
              </a:rPr>
              <a:t>We tried hit and trail for finalizing the frames per gesture to be used</a:t>
            </a:r>
          </a:p>
          <a:p>
            <a:pPr algn="ctr" marL="734059" indent="-367030" lvl="1">
              <a:lnSpc>
                <a:spcPts val="4759"/>
              </a:lnSpc>
              <a:buFont typeface="Arial"/>
              <a:buChar char="•"/>
            </a:pPr>
            <a:r>
              <a:rPr lang="en-US" sz="3399">
                <a:solidFill>
                  <a:srgbClr val="FFFFFF"/>
                </a:solidFill>
                <a:latin typeface="Open Sans Light"/>
              </a:rPr>
              <a:t>We changes training data and testing data split to increase accuracy.</a:t>
            </a:r>
          </a:p>
          <a:p>
            <a:pPr algn="ctr" marL="734059" indent="-367030" lvl="1">
              <a:lnSpc>
                <a:spcPts val="4759"/>
              </a:lnSpc>
              <a:buFont typeface="Arial"/>
              <a:buChar char="•"/>
            </a:pPr>
            <a:r>
              <a:rPr lang="en-US" sz="3399">
                <a:solidFill>
                  <a:srgbClr val="FFFFFF"/>
                </a:solidFill>
                <a:latin typeface="Open Sans Light"/>
              </a:rPr>
              <a:t>We worked individually and kept team meeting short and merged all work on meetings</a:t>
            </a:r>
          </a:p>
        </p:txBody>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0" y="3151414"/>
            <a:ext cx="3432429" cy="8229600"/>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0">
            <a:off x="15558705" y="3271774"/>
            <a:ext cx="2907792" cy="8229600"/>
          </a:xfrm>
          <a:prstGeom prst="rect">
            <a:avLst/>
          </a:prstGeom>
        </p:spPr>
      </p:pic>
      <p:sp>
        <p:nvSpPr>
          <p:cNvPr name="TextBox 4" id="4"/>
          <p:cNvSpPr txBox="true"/>
          <p:nvPr/>
        </p:nvSpPr>
        <p:spPr>
          <a:xfrm rot="0">
            <a:off x="172070" y="255400"/>
            <a:ext cx="17876742" cy="871912"/>
          </a:xfrm>
          <a:prstGeom prst="rect">
            <a:avLst/>
          </a:prstGeom>
        </p:spPr>
        <p:txBody>
          <a:bodyPr anchor="t" rtlCol="false" tIns="0" lIns="0" bIns="0" rIns="0">
            <a:spAutoFit/>
          </a:bodyPr>
          <a:lstStyle/>
          <a:p>
            <a:pPr algn="ctr">
              <a:lnSpc>
                <a:spcPts val="7066"/>
              </a:lnSpc>
            </a:pPr>
            <a:r>
              <a:rPr lang="en-US" sz="5047">
                <a:solidFill>
                  <a:srgbClr val="FFFFFF"/>
                </a:solidFill>
                <a:latin typeface="Open Sans Extra Bold"/>
              </a:rPr>
              <a:t>Lessons Learned</a:t>
            </a:r>
          </a:p>
        </p:txBody>
      </p:sp>
      <p:sp>
        <p:nvSpPr>
          <p:cNvPr name="TextBox 5" id="5"/>
          <p:cNvSpPr txBox="true"/>
          <p:nvPr/>
        </p:nvSpPr>
        <p:spPr>
          <a:xfrm rot="0">
            <a:off x="1832373" y="2227807"/>
            <a:ext cx="14556135" cy="1780540"/>
          </a:xfrm>
          <a:prstGeom prst="rect">
            <a:avLst/>
          </a:prstGeom>
        </p:spPr>
        <p:txBody>
          <a:bodyPr anchor="t" rtlCol="false" tIns="0" lIns="0" bIns="0" rIns="0">
            <a:spAutoFit/>
          </a:bodyPr>
          <a:lstStyle/>
          <a:p>
            <a:pPr algn="ctr" marL="734059" indent="-367030" lvl="1">
              <a:lnSpc>
                <a:spcPts val="4759"/>
              </a:lnSpc>
              <a:buFont typeface="Arial"/>
              <a:buChar char="•"/>
            </a:pPr>
            <a:r>
              <a:rPr lang="en-US" sz="3399">
                <a:solidFill>
                  <a:srgbClr val="FFFFFF"/>
                </a:solidFill>
                <a:latin typeface="Open Sans Light"/>
              </a:rPr>
              <a:t>Mediapipe can really change the future of how special people interact.</a:t>
            </a:r>
          </a:p>
          <a:p>
            <a:pPr algn="ctr" marL="734059" indent="-367030" lvl="1">
              <a:lnSpc>
                <a:spcPts val="4759"/>
              </a:lnSpc>
              <a:buFont typeface="Arial"/>
              <a:buChar char="•"/>
            </a:pPr>
            <a:r>
              <a:rPr lang="en-US" sz="3399">
                <a:solidFill>
                  <a:srgbClr val="FFFFFF"/>
                </a:solidFill>
                <a:latin typeface="Open Sans Light"/>
              </a:rPr>
              <a:t>Machine learning would be extensively effecting our lives in near future.</a:t>
            </a:r>
          </a:p>
          <a:p>
            <a:pPr algn="ctr" marL="734059" indent="-367030" lvl="1">
              <a:lnSpc>
                <a:spcPts val="4759"/>
              </a:lnSpc>
              <a:buFont typeface="Arial"/>
              <a:buChar char="•"/>
            </a:pPr>
            <a:r>
              <a:rPr lang="en-US" sz="3399">
                <a:solidFill>
                  <a:srgbClr val="FFFFFF"/>
                </a:solidFill>
                <a:latin typeface="Open Sans Light"/>
              </a:rPr>
              <a:t>Team work is more important than hardwork.</a:t>
            </a:r>
          </a:p>
        </p:txBody>
      </p:sp>
    </p:spTree>
  </p:cSld>
  <p:clrMapOvr>
    <a:masterClrMapping/>
  </p:clrMapOvr>
</p:sld>
</file>

<file path=ppt/slides/slide35.xml><?xml version="1.0" encoding="utf-8"?>
<p:sld xmlns:p="http://schemas.openxmlformats.org/presentationml/2006/main" xmlns:a="http://schemas.openxmlformats.org/drawingml/2006/main">
  <p:cSld>
    <p:bg>
      <p:bgPr>
        <a:solidFill>
          <a:srgbClr val="000000"/>
        </a:solidFill>
      </p:bgPr>
    </p:bg>
    <p:spTree>
      <p:nvGrpSpPr>
        <p:cNvPr id="1" name=""/>
        <p:cNvGrpSpPr/>
        <p:nvPr/>
      </p:nvGrpSpPr>
      <p:grpSpPr>
        <a:xfrm>
          <a:off x="0" y="0"/>
          <a:ext cx="0" cy="0"/>
          <a:chOff x="0" y="0"/>
          <a:chExt cx="0" cy="0"/>
        </a:xfrm>
      </p:grpSpPr>
      <p:sp>
        <p:nvSpPr>
          <p:cNvPr name="TextBox 2" id="2"/>
          <p:cNvSpPr txBox="true"/>
          <p:nvPr/>
        </p:nvSpPr>
        <p:spPr>
          <a:xfrm rot="0">
            <a:off x="5503143" y="4295775"/>
            <a:ext cx="7281714" cy="1533525"/>
          </a:xfrm>
          <a:prstGeom prst="rect">
            <a:avLst/>
          </a:prstGeom>
        </p:spPr>
        <p:txBody>
          <a:bodyPr anchor="t" rtlCol="false" tIns="0" lIns="0" bIns="0" rIns="0">
            <a:spAutoFit/>
          </a:bodyPr>
          <a:lstStyle/>
          <a:p>
            <a:pPr algn="ctr">
              <a:lnSpc>
                <a:spcPts val="12599"/>
              </a:lnSpc>
            </a:pPr>
            <a:r>
              <a:rPr lang="en-US" sz="9000">
                <a:solidFill>
                  <a:srgbClr val="FFFFFF"/>
                </a:solidFill>
                <a:latin typeface="Open Sans Extra Bold"/>
              </a:rPr>
              <a:t>THANK YOU.</a:t>
            </a:r>
          </a:p>
        </p:txBody>
      </p:sp>
    </p:spTree>
  </p:cSld>
  <p:clrMapOvr>
    <a:masterClrMapping/>
  </p:clrMapOvr>
</p:sld>
</file>

<file path=ppt/slides/slide4.xml><?xml version="1.0" encoding="utf-8"?>
<p:sld xmlns:p="http://schemas.openxmlformats.org/presentationml/2006/main" xmlns:a="http://schemas.openxmlformats.org/drawingml/2006/main">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414229" y="-1202822"/>
            <a:ext cx="16497140" cy="11857150"/>
            <a:chOff x="0" y="0"/>
            <a:chExt cx="21996186" cy="15809533"/>
          </a:xfrm>
        </p:grpSpPr>
        <p:sp>
          <p:nvSpPr>
            <p:cNvPr name="TextBox 3" id="3"/>
            <p:cNvSpPr txBox="true"/>
            <p:nvPr/>
          </p:nvSpPr>
          <p:spPr>
            <a:xfrm rot="0">
              <a:off x="0" y="47625"/>
              <a:ext cx="21996186" cy="5884498"/>
            </a:xfrm>
            <a:prstGeom prst="rect">
              <a:avLst/>
            </a:prstGeom>
          </p:spPr>
          <p:txBody>
            <a:bodyPr anchor="t" rtlCol="false" tIns="0" lIns="0" bIns="0" rIns="0">
              <a:spAutoFit/>
            </a:bodyPr>
            <a:lstStyle/>
            <a:p>
              <a:pPr>
                <a:lnSpc>
                  <a:spcPts val="13957"/>
                </a:lnSpc>
              </a:pPr>
            </a:p>
            <a:p>
              <a:pPr algn="l">
                <a:lnSpc>
                  <a:spcPts val="6606"/>
                </a:lnSpc>
              </a:pPr>
              <a:r>
                <a:rPr lang="en-US" sz="178">
                  <a:solidFill>
                    <a:srgbClr val="FFFFFF"/>
                  </a:solidFill>
                  <a:latin typeface="Arimo Bold"/>
                </a:rPr>
                <a:t>Sign Language Recognition Using Python </a:t>
              </a:r>
            </a:p>
            <a:p>
              <a:pPr algn="l">
                <a:lnSpc>
                  <a:spcPts val="13957"/>
                </a:lnSpc>
              </a:pPr>
            </a:p>
          </p:txBody>
        </p:sp>
        <p:sp>
          <p:nvSpPr>
            <p:cNvPr name="TextBox 4" id="4"/>
            <p:cNvSpPr txBox="true"/>
            <p:nvPr/>
          </p:nvSpPr>
          <p:spPr>
            <a:xfrm rot="0">
              <a:off x="0" y="7877045"/>
              <a:ext cx="21996186" cy="5995008"/>
            </a:xfrm>
            <a:prstGeom prst="rect">
              <a:avLst/>
            </a:prstGeom>
          </p:spPr>
          <p:txBody>
            <a:bodyPr anchor="t" rtlCol="false" tIns="0" lIns="0" bIns="0" rIns="0">
              <a:spAutoFit/>
            </a:bodyPr>
            <a:lstStyle/>
            <a:p>
              <a:pPr>
                <a:lnSpc>
                  <a:spcPts val="4458"/>
                </a:lnSpc>
              </a:pPr>
              <a:r>
                <a:rPr lang="en-US" sz="3074" spc="122">
                  <a:solidFill>
                    <a:srgbClr val="FFFFFF"/>
                  </a:solidFill>
                  <a:latin typeface="Montserrat Light Light"/>
                </a:rPr>
                <a:t>There have been several advancements in technology and a lot of research has been done to help the people who are deaf and dumb. Aiding the cause, Deep learning, and computer vision can be used  to make an impact on this cause.</a:t>
              </a:r>
            </a:p>
            <a:p>
              <a:pPr>
                <a:lnSpc>
                  <a:spcPts val="4458"/>
                </a:lnSpc>
              </a:pPr>
              <a:r>
                <a:rPr lang="en-US" sz="2589" spc="103">
                  <a:solidFill>
                    <a:srgbClr val="FFFFFF"/>
                  </a:solidFill>
                  <a:latin typeface="Arimo Light"/>
                </a:rPr>
                <a:t>This can be very helpful for the deaf and dumb people in communicating with others as knowing sign language is not something that is common to all, moreover, this can be extended to creating automatic editors, where the person can easily write by just their hand gestures.</a:t>
              </a:r>
            </a:p>
            <a:p>
              <a:pPr algn="l">
                <a:lnSpc>
                  <a:spcPts val="4458"/>
                </a:lnSpc>
              </a:pPr>
            </a:p>
          </p:txBody>
        </p:sp>
        <p:sp>
          <p:nvSpPr>
            <p:cNvPr name="TextBox 5" id="5"/>
            <p:cNvSpPr txBox="true"/>
            <p:nvPr/>
          </p:nvSpPr>
          <p:spPr>
            <a:xfrm rot="0">
              <a:off x="0" y="6191014"/>
              <a:ext cx="21996186" cy="607868"/>
            </a:xfrm>
            <a:prstGeom prst="rect">
              <a:avLst/>
            </a:prstGeom>
          </p:spPr>
          <p:txBody>
            <a:bodyPr anchor="t" rtlCol="false" tIns="0" lIns="0" bIns="0" rIns="0">
              <a:spAutoFit/>
            </a:bodyPr>
            <a:lstStyle/>
            <a:p>
              <a:pPr algn="l">
                <a:lnSpc>
                  <a:spcPts val="3988"/>
                </a:lnSpc>
              </a:pPr>
            </a:p>
          </p:txBody>
        </p:sp>
        <p:sp>
          <p:nvSpPr>
            <p:cNvPr name="TextBox 6" id="6"/>
            <p:cNvSpPr txBox="true"/>
            <p:nvPr/>
          </p:nvSpPr>
          <p:spPr>
            <a:xfrm rot="0">
              <a:off x="0" y="15201665"/>
              <a:ext cx="21996186" cy="607868"/>
            </a:xfrm>
            <a:prstGeom prst="rect">
              <a:avLst/>
            </a:prstGeom>
          </p:spPr>
          <p:txBody>
            <a:bodyPr anchor="t" rtlCol="false" tIns="0" lIns="0" bIns="0" rIns="0">
              <a:spAutoFit/>
            </a:bodyPr>
            <a:lstStyle/>
            <a:p>
              <a:pPr algn="l">
                <a:lnSpc>
                  <a:spcPts val="3988"/>
                </a:lnSpc>
              </a:pPr>
              <a:r>
                <a:rPr lang="en-US" sz="2751" spc="385">
                  <a:solidFill>
                    <a:srgbClr val="FFFFFF"/>
                  </a:solidFill>
                  <a:latin typeface="Montserrat Classic Bold"/>
                </a:rPr>
                <a:t>WWW.NORTHBOUND.CO</a:t>
              </a:r>
            </a:p>
          </p:txBody>
        </p:sp>
      </p:grpSp>
    </p:spTree>
  </p:cSld>
  <p:clrMapOvr>
    <a:masterClrMapping/>
  </p:clrMapOvr>
</p:sld>
</file>

<file path=ppt/slides/slide5.xml><?xml version="1.0" encoding="utf-8"?>
<p:sld xmlns:p="http://schemas.openxmlformats.org/presentationml/2006/main" xmlns:a="http://schemas.openxmlformats.org/drawingml/2006/main">
  <p:cSld>
    <p:bg>
      <p:bgPr>
        <a:solidFill>
          <a:srgbClr val="000000"/>
        </a:solidFill>
      </p:bgPr>
    </p:bg>
    <p:spTree>
      <p:nvGrpSpPr>
        <p:cNvPr id="1" name=""/>
        <p:cNvGrpSpPr/>
        <p:nvPr/>
      </p:nvGrpSpPr>
      <p:grpSpPr>
        <a:xfrm>
          <a:off x="0" y="0"/>
          <a:ext cx="0" cy="0"/>
          <a:chOff x="0" y="0"/>
          <a:chExt cx="0" cy="0"/>
        </a:xfrm>
      </p:grpSpPr>
      <p:sp>
        <p:nvSpPr>
          <p:cNvPr name="TextBox 2" id="2"/>
          <p:cNvSpPr txBox="true"/>
          <p:nvPr/>
        </p:nvSpPr>
        <p:spPr>
          <a:xfrm rot="0">
            <a:off x="3549442" y="537230"/>
            <a:ext cx="9525" cy="887095"/>
          </a:xfrm>
          <a:prstGeom prst="rect">
            <a:avLst/>
          </a:prstGeom>
        </p:spPr>
        <p:txBody>
          <a:bodyPr anchor="t" rtlCol="false" tIns="0" lIns="0" bIns="0" rIns="0">
            <a:spAutoFit/>
          </a:bodyPr>
          <a:lstStyle/>
          <a:p>
            <a:pPr algn="ctr">
              <a:lnSpc>
                <a:spcPts val="7279"/>
              </a:lnSpc>
            </a:pPr>
          </a:p>
        </p:txBody>
      </p:sp>
      <p:sp>
        <p:nvSpPr>
          <p:cNvPr name="TextBox 3" id="3"/>
          <p:cNvSpPr txBox="true"/>
          <p:nvPr/>
        </p:nvSpPr>
        <p:spPr>
          <a:xfrm rot="0">
            <a:off x="6407487" y="4202050"/>
            <a:ext cx="19746" cy="1198307"/>
          </a:xfrm>
          <a:prstGeom prst="rect">
            <a:avLst/>
          </a:prstGeom>
        </p:spPr>
        <p:txBody>
          <a:bodyPr anchor="t" rtlCol="false" tIns="0" lIns="0" bIns="0" rIns="0">
            <a:spAutoFit/>
          </a:bodyPr>
          <a:lstStyle/>
          <a:p>
            <a:pPr algn="ctr">
              <a:lnSpc>
                <a:spcPts val="9867"/>
              </a:lnSpc>
            </a:pPr>
          </a:p>
        </p:txBody>
      </p:sp>
      <p:sp>
        <p:nvSpPr>
          <p:cNvPr name="TextBox 4" id="4"/>
          <p:cNvSpPr txBox="true"/>
          <p:nvPr/>
        </p:nvSpPr>
        <p:spPr>
          <a:xfrm rot="0">
            <a:off x="516173" y="1759373"/>
            <a:ext cx="8363165" cy="12557691"/>
          </a:xfrm>
          <a:prstGeom prst="rect">
            <a:avLst/>
          </a:prstGeom>
        </p:spPr>
        <p:txBody>
          <a:bodyPr anchor="t" rtlCol="false" tIns="0" lIns="0" bIns="0" rIns="0">
            <a:spAutoFit/>
          </a:bodyPr>
          <a:lstStyle/>
          <a:p>
            <a:pPr>
              <a:lnSpc>
                <a:spcPts val="4746"/>
              </a:lnSpc>
            </a:pPr>
            <a:r>
              <a:rPr lang="en-US" sz="3390">
                <a:solidFill>
                  <a:srgbClr val="FFFFFF"/>
                </a:solidFill>
                <a:latin typeface="Open Sans Light Bold"/>
              </a:rPr>
              <a:t>Phase I</a:t>
            </a:r>
          </a:p>
          <a:p>
            <a:pPr>
              <a:lnSpc>
                <a:spcPts val="4746"/>
              </a:lnSpc>
            </a:pPr>
            <a:r>
              <a:rPr lang="en-US" sz="3390">
                <a:solidFill>
                  <a:srgbClr val="FFFFFF"/>
                </a:solidFill>
                <a:latin typeface="Open Sans Light"/>
              </a:rPr>
              <a:t> • Generating Dataset</a:t>
            </a:r>
          </a:p>
          <a:p>
            <a:pPr>
              <a:lnSpc>
                <a:spcPts val="4746"/>
              </a:lnSpc>
            </a:pPr>
            <a:r>
              <a:rPr lang="en-US" sz="3390">
                <a:solidFill>
                  <a:srgbClr val="FFFFFF"/>
                </a:solidFill>
                <a:latin typeface="Open Sans Light"/>
              </a:rPr>
              <a:t> • Pre-processing Data </a:t>
            </a:r>
          </a:p>
          <a:p>
            <a:pPr>
              <a:lnSpc>
                <a:spcPts val="4746"/>
              </a:lnSpc>
            </a:pPr>
            <a:r>
              <a:rPr lang="en-US" sz="3390">
                <a:solidFill>
                  <a:srgbClr val="FFFFFF"/>
                </a:solidFill>
                <a:latin typeface="Open Sans Light"/>
              </a:rPr>
              <a:t> • Cleaning Data</a:t>
            </a:r>
          </a:p>
          <a:p>
            <a:pPr>
              <a:lnSpc>
                <a:spcPts val="4746"/>
              </a:lnSpc>
            </a:pPr>
            <a:r>
              <a:rPr lang="en-US" sz="3390">
                <a:solidFill>
                  <a:srgbClr val="FFFFFF"/>
                </a:solidFill>
                <a:latin typeface="Open Sans Light"/>
              </a:rPr>
              <a:t> • Data Analysis</a:t>
            </a:r>
          </a:p>
          <a:p>
            <a:pPr>
              <a:lnSpc>
                <a:spcPts val="4746"/>
              </a:lnSpc>
            </a:pPr>
            <a:r>
              <a:rPr lang="en-US" sz="3390">
                <a:solidFill>
                  <a:srgbClr val="FFFFFF"/>
                </a:solidFill>
                <a:latin typeface="Open Sans Light"/>
              </a:rPr>
              <a:t> </a:t>
            </a:r>
          </a:p>
          <a:p>
            <a:pPr>
              <a:lnSpc>
                <a:spcPts val="4746"/>
              </a:lnSpc>
            </a:pPr>
            <a:r>
              <a:rPr lang="en-US" sz="3390">
                <a:solidFill>
                  <a:srgbClr val="FFFFFF"/>
                </a:solidFill>
                <a:latin typeface="Open Sans Light"/>
              </a:rPr>
              <a:t> </a:t>
            </a:r>
            <a:r>
              <a:rPr lang="en-US" sz="3390">
                <a:solidFill>
                  <a:srgbClr val="FFFFFF"/>
                </a:solidFill>
                <a:latin typeface="Open Sans Light Bold"/>
              </a:rPr>
              <a:t>Phase II</a:t>
            </a:r>
            <a:r>
              <a:rPr lang="en-US" sz="3390">
                <a:solidFill>
                  <a:srgbClr val="FFFFFF"/>
                </a:solidFill>
                <a:latin typeface="Open Sans Light"/>
              </a:rPr>
              <a:t> </a:t>
            </a:r>
          </a:p>
          <a:p>
            <a:pPr>
              <a:lnSpc>
                <a:spcPts val="4746"/>
              </a:lnSpc>
            </a:pPr>
            <a:r>
              <a:rPr lang="en-US" sz="3390">
                <a:solidFill>
                  <a:srgbClr val="FFFFFF"/>
                </a:solidFill>
                <a:latin typeface="Open Sans Light"/>
              </a:rPr>
              <a:t>•Choosing Model</a:t>
            </a:r>
          </a:p>
          <a:p>
            <a:pPr>
              <a:lnSpc>
                <a:spcPts val="4746"/>
              </a:lnSpc>
            </a:pPr>
            <a:r>
              <a:rPr lang="en-US" sz="3390">
                <a:solidFill>
                  <a:srgbClr val="FFFFFF"/>
                </a:solidFill>
                <a:latin typeface="Open Sans Light"/>
              </a:rPr>
              <a:t>• Creating Model</a:t>
            </a:r>
          </a:p>
          <a:p>
            <a:pPr>
              <a:lnSpc>
                <a:spcPts val="4746"/>
              </a:lnSpc>
            </a:pPr>
            <a:r>
              <a:rPr lang="en-US" sz="3390">
                <a:solidFill>
                  <a:srgbClr val="FFFFFF"/>
                </a:solidFill>
                <a:latin typeface="Open Sans Light"/>
              </a:rPr>
              <a:t> • Training the model</a:t>
            </a:r>
          </a:p>
          <a:p>
            <a:pPr>
              <a:lnSpc>
                <a:spcPts val="4746"/>
              </a:lnSpc>
            </a:pPr>
            <a:r>
              <a:rPr lang="en-US" sz="3390">
                <a:solidFill>
                  <a:srgbClr val="FFFFFF"/>
                </a:solidFill>
                <a:latin typeface="Open Sans Light"/>
              </a:rPr>
              <a:t> • Validating the model</a:t>
            </a:r>
          </a:p>
          <a:p>
            <a:pPr>
              <a:lnSpc>
                <a:spcPts val="4746"/>
              </a:lnSpc>
            </a:pPr>
            <a:r>
              <a:rPr lang="en-US" sz="3390">
                <a:solidFill>
                  <a:srgbClr val="FFFFFF"/>
                </a:solidFill>
                <a:latin typeface="Open Sans Light"/>
              </a:rPr>
              <a:t>• Testing model on the dataset</a:t>
            </a:r>
          </a:p>
          <a:p>
            <a:pPr>
              <a:lnSpc>
                <a:spcPts val="4746"/>
              </a:lnSpc>
            </a:pPr>
            <a:r>
              <a:rPr lang="en-US" sz="3390">
                <a:solidFill>
                  <a:srgbClr val="FFFFFF"/>
                </a:solidFill>
                <a:latin typeface="Open Sans Light"/>
              </a:rPr>
              <a:t> • Checking accuracy of the model</a:t>
            </a:r>
          </a:p>
          <a:p>
            <a:pPr>
              <a:lnSpc>
                <a:spcPts val="4746"/>
              </a:lnSpc>
            </a:pPr>
          </a:p>
          <a:p>
            <a:pPr>
              <a:lnSpc>
                <a:spcPts val="4746"/>
              </a:lnSpc>
            </a:pPr>
            <a:r>
              <a:rPr lang="en-US" sz="3390">
                <a:solidFill>
                  <a:srgbClr val="FFFFFF"/>
                </a:solidFill>
                <a:latin typeface="Open Sans Light"/>
              </a:rPr>
              <a:t>Phase III ‘</a:t>
            </a:r>
          </a:p>
          <a:p>
            <a:pPr>
              <a:lnSpc>
                <a:spcPts val="4746"/>
              </a:lnSpc>
            </a:pPr>
            <a:r>
              <a:rPr lang="en-US" sz="3390">
                <a:solidFill>
                  <a:srgbClr val="FFFFFF"/>
                </a:solidFill>
                <a:latin typeface="Open Sans Light"/>
              </a:rPr>
              <a:t>• Creating a local machine web application</a:t>
            </a:r>
          </a:p>
          <a:p>
            <a:pPr>
              <a:lnSpc>
                <a:spcPts val="4746"/>
              </a:lnSpc>
            </a:pPr>
            <a:r>
              <a:rPr lang="en-US" sz="3390">
                <a:solidFill>
                  <a:srgbClr val="FFFFFF"/>
                </a:solidFill>
                <a:latin typeface="Open Sans Light"/>
              </a:rPr>
              <a:t> •  Intergrating the model and the web application</a:t>
            </a:r>
          </a:p>
          <a:p>
            <a:pPr>
              <a:lnSpc>
                <a:spcPts val="4746"/>
              </a:lnSpc>
            </a:pPr>
            <a:r>
              <a:rPr lang="en-US" sz="3390">
                <a:solidFill>
                  <a:srgbClr val="FFFFFF"/>
                </a:solidFill>
                <a:latin typeface="Open Sans Light"/>
              </a:rPr>
              <a:t>• Creating a basic front end</a:t>
            </a:r>
          </a:p>
          <a:p>
            <a:pPr>
              <a:lnSpc>
                <a:spcPts val="4746"/>
              </a:lnSpc>
            </a:pPr>
            <a:r>
              <a:rPr lang="en-US" sz="3390">
                <a:solidFill>
                  <a:srgbClr val="FFFFFF"/>
                </a:solidFill>
                <a:latin typeface="Open Sans Light"/>
              </a:rPr>
              <a:t>• Testing the web application</a:t>
            </a:r>
          </a:p>
          <a:p>
            <a:pPr>
              <a:lnSpc>
                <a:spcPts val="4746"/>
              </a:lnSpc>
            </a:pPr>
            <a:r>
              <a:rPr lang="en-US" sz="3390">
                <a:solidFill>
                  <a:srgbClr val="FFFFFF"/>
                </a:solidFill>
                <a:latin typeface="Open Sans Light"/>
              </a:rPr>
              <a:t>d a little bit of body text</a:t>
            </a:r>
          </a:p>
        </p:txBody>
      </p:sp>
      <p:sp>
        <p:nvSpPr>
          <p:cNvPr name="TextBox 5" id="5"/>
          <p:cNvSpPr txBox="true"/>
          <p:nvPr/>
        </p:nvSpPr>
        <p:spPr>
          <a:xfrm rot="0">
            <a:off x="10101502" y="1759373"/>
            <a:ext cx="6947040" cy="5380990"/>
          </a:xfrm>
          <a:prstGeom prst="rect">
            <a:avLst/>
          </a:prstGeom>
        </p:spPr>
        <p:txBody>
          <a:bodyPr anchor="t" rtlCol="false" tIns="0" lIns="0" bIns="0" rIns="0">
            <a:spAutoFit/>
          </a:bodyPr>
          <a:lstStyle/>
          <a:p>
            <a:pPr>
              <a:lnSpc>
                <a:spcPts val="4759"/>
              </a:lnSpc>
            </a:pPr>
            <a:r>
              <a:rPr lang="en-US" sz="3399">
                <a:solidFill>
                  <a:srgbClr val="FFFFFF"/>
                </a:solidFill>
                <a:latin typeface="Open Sans Light Bold"/>
              </a:rPr>
              <a:t>Phase III </a:t>
            </a:r>
          </a:p>
          <a:p>
            <a:pPr>
              <a:lnSpc>
                <a:spcPts val="4759"/>
              </a:lnSpc>
            </a:pPr>
            <a:r>
              <a:rPr lang="en-US" sz="1200">
                <a:solidFill>
                  <a:srgbClr val="FFFFFF"/>
                </a:solidFill>
                <a:latin typeface="Arimo"/>
              </a:rPr>
              <a:t>• Creating a local machine web application</a:t>
            </a:r>
          </a:p>
          <a:p>
            <a:pPr>
              <a:lnSpc>
                <a:spcPts val="4759"/>
              </a:lnSpc>
            </a:pPr>
            <a:r>
              <a:rPr lang="en-US" sz="1200">
                <a:solidFill>
                  <a:srgbClr val="FFFFFF"/>
                </a:solidFill>
                <a:latin typeface="Arimo"/>
              </a:rPr>
              <a:t> • Intergrating the model and the web application</a:t>
            </a:r>
          </a:p>
          <a:p>
            <a:pPr>
              <a:lnSpc>
                <a:spcPts val="4759"/>
              </a:lnSpc>
            </a:pPr>
            <a:r>
              <a:rPr lang="en-US" sz="1200">
                <a:solidFill>
                  <a:srgbClr val="FFFFFF"/>
                </a:solidFill>
                <a:latin typeface="Arimo"/>
              </a:rPr>
              <a:t>• Creating a basic front end</a:t>
            </a:r>
          </a:p>
          <a:p>
            <a:pPr>
              <a:lnSpc>
                <a:spcPts val="4759"/>
              </a:lnSpc>
            </a:pPr>
            <a:r>
              <a:rPr lang="en-US" sz="1200">
                <a:solidFill>
                  <a:srgbClr val="FFFFFF"/>
                </a:solidFill>
                <a:latin typeface="Arimo"/>
              </a:rPr>
              <a:t>• Testing the web application</a:t>
            </a:r>
          </a:p>
          <a:p>
            <a:pPr>
              <a:lnSpc>
                <a:spcPts val="4759"/>
              </a:lnSpc>
            </a:pPr>
            <a:r>
              <a:rPr lang="en-US" sz="1200">
                <a:solidFill>
                  <a:srgbClr val="FFFFFF"/>
                </a:solidFill>
                <a:latin typeface="Arimo"/>
              </a:rPr>
              <a:t> a little bit of body text</a:t>
            </a:r>
          </a:p>
          <a:p>
            <a:pPr algn="ctr">
              <a:lnSpc>
                <a:spcPts val="4759"/>
              </a:lnSpc>
            </a:pPr>
          </a:p>
        </p:txBody>
      </p:sp>
      <p:sp>
        <p:nvSpPr>
          <p:cNvPr name="TextBox 6" id="6"/>
          <p:cNvSpPr txBox="true"/>
          <p:nvPr/>
        </p:nvSpPr>
        <p:spPr>
          <a:xfrm rot="0">
            <a:off x="-318898" y="135193"/>
            <a:ext cx="14461496" cy="3210260"/>
          </a:xfrm>
          <a:prstGeom prst="rect">
            <a:avLst/>
          </a:prstGeom>
        </p:spPr>
        <p:txBody>
          <a:bodyPr anchor="t" rtlCol="false" tIns="0" lIns="0" bIns="0" rIns="0">
            <a:spAutoFit/>
          </a:bodyPr>
          <a:lstStyle/>
          <a:p>
            <a:pPr algn="ctr">
              <a:lnSpc>
                <a:spcPts val="12884"/>
              </a:lnSpc>
            </a:pPr>
            <a:r>
              <a:rPr lang="en-US" sz="9202">
                <a:solidFill>
                  <a:srgbClr val="FFFFFF"/>
                </a:solidFill>
                <a:latin typeface="Open Sans Extra Bold"/>
              </a:rPr>
              <a:t>Implementation Plan</a:t>
            </a:r>
          </a:p>
          <a:p>
            <a:pPr algn="ctr">
              <a:lnSpc>
                <a:spcPts val="12884"/>
              </a:lnSpc>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TextBox 2" id="2"/>
          <p:cNvSpPr txBox="true"/>
          <p:nvPr/>
        </p:nvSpPr>
        <p:spPr>
          <a:xfrm rot="0">
            <a:off x="4518771" y="141010"/>
            <a:ext cx="9525" cy="887095"/>
          </a:xfrm>
          <a:prstGeom prst="rect">
            <a:avLst/>
          </a:prstGeom>
        </p:spPr>
        <p:txBody>
          <a:bodyPr anchor="t" rtlCol="false" tIns="0" lIns="0" bIns="0" rIns="0">
            <a:spAutoFit/>
          </a:bodyPr>
          <a:lstStyle/>
          <a:p>
            <a:pPr algn="ctr">
              <a:lnSpc>
                <a:spcPts val="7279"/>
              </a:lnSpc>
            </a:pPr>
          </a:p>
        </p:txBody>
      </p:sp>
      <p:pic>
        <p:nvPicPr>
          <p:cNvPr name="Picture 3" id="3"/>
          <p:cNvPicPr>
            <a:picLocks noChangeAspect="true"/>
          </p:cNvPicPr>
          <p:nvPr/>
        </p:nvPicPr>
        <p:blipFill>
          <a:blip r:embed="rId2"/>
          <a:srcRect l="0" t="0" r="0" b="0"/>
          <a:stretch>
            <a:fillRect/>
          </a:stretch>
        </p:blipFill>
        <p:spPr>
          <a:xfrm flipH="false" flipV="false" rot="0">
            <a:off x="4257675" y="1028700"/>
            <a:ext cx="9772650" cy="8229600"/>
          </a:xfrm>
          <a:prstGeom prst="rect">
            <a:avLst/>
          </a:prstGeom>
        </p:spPr>
      </p:pic>
      <p:sp>
        <p:nvSpPr>
          <p:cNvPr name="TextBox 4" id="4"/>
          <p:cNvSpPr txBox="true"/>
          <p:nvPr/>
        </p:nvSpPr>
        <p:spPr>
          <a:xfrm rot="0">
            <a:off x="0" y="-142875"/>
            <a:ext cx="17998494" cy="2370454"/>
          </a:xfrm>
          <a:prstGeom prst="rect">
            <a:avLst/>
          </a:prstGeom>
        </p:spPr>
        <p:txBody>
          <a:bodyPr anchor="t" rtlCol="false" tIns="0" lIns="0" bIns="0" rIns="0">
            <a:spAutoFit/>
          </a:bodyPr>
          <a:lstStyle/>
          <a:p>
            <a:pPr algn="ctr">
              <a:lnSpc>
                <a:spcPts val="9520"/>
              </a:lnSpc>
            </a:pPr>
            <a:r>
              <a:rPr lang="en-US" sz="6800">
                <a:solidFill>
                  <a:srgbClr val="FFFFFF"/>
                </a:solidFill>
                <a:latin typeface="Open Sans Extra Bold"/>
              </a:rPr>
              <a:t>Implementation Breakdown</a:t>
            </a:r>
          </a:p>
          <a:p>
            <a:pPr algn="ctr">
              <a:lnSpc>
                <a:spcPts val="9520"/>
              </a:lnSpc>
            </a:pPr>
          </a:p>
        </p:txBody>
      </p:sp>
    </p:spTree>
  </p:cSld>
  <p:clrMapOvr>
    <a:masterClrMapping/>
  </p:clrMapOvr>
</p:sld>
</file>

<file path=ppt/slides/slide7.xml><?xml version="1.0" encoding="utf-8"?>
<p:sld xmlns:p="http://schemas.openxmlformats.org/presentationml/2006/main" xmlns:a="http://schemas.openxmlformats.org/drawingml/2006/main">
  <p:cSld>
    <p:bg>
      <p:bgPr>
        <a:solidFill>
          <a:srgbClr val="000000"/>
        </a:solidFill>
      </p:bgPr>
    </p:bg>
    <p:spTree>
      <p:nvGrpSpPr>
        <p:cNvPr id="1" name=""/>
        <p:cNvGrpSpPr/>
        <p:nvPr/>
      </p:nvGrpSpPr>
      <p:grpSpPr>
        <a:xfrm>
          <a:off x="0" y="0"/>
          <a:ext cx="0" cy="0"/>
          <a:chOff x="0" y="0"/>
          <a:chExt cx="0" cy="0"/>
        </a:xfrm>
      </p:grpSpPr>
      <p:sp>
        <p:nvSpPr>
          <p:cNvPr name="TextBox 2" id="2"/>
          <p:cNvSpPr txBox="true"/>
          <p:nvPr/>
        </p:nvSpPr>
        <p:spPr>
          <a:xfrm rot="0">
            <a:off x="156162" y="1367770"/>
            <a:ext cx="18131838" cy="8217535"/>
          </a:xfrm>
          <a:prstGeom prst="rect">
            <a:avLst/>
          </a:prstGeom>
        </p:spPr>
        <p:txBody>
          <a:bodyPr anchor="t" rtlCol="false" tIns="0" lIns="0" bIns="0" rIns="0">
            <a:spAutoFit/>
          </a:bodyPr>
          <a:lstStyle/>
          <a:p>
            <a:pPr>
              <a:lnSpc>
                <a:spcPts val="3920"/>
              </a:lnSpc>
            </a:pPr>
            <a:r>
              <a:rPr lang="en-US" sz="2800">
                <a:solidFill>
                  <a:srgbClr val="FFFFFF"/>
                </a:solidFill>
                <a:latin typeface="Open Sans Light"/>
              </a:rPr>
              <a:t>The implementation of the application and model will be approached in a “Top-Down” fashion, where the Phase I would be accomplished first and then moving down further accordingly as shown in the implementation plan. Individual stubs will have to be written to test some methods and the correct performance of the main classes and how they are interacting with the overall end-product. Our implementation will be broken up into 3 phases. </a:t>
            </a:r>
          </a:p>
          <a:p>
            <a:pPr>
              <a:lnSpc>
                <a:spcPts val="4060"/>
              </a:lnSpc>
            </a:pPr>
            <a:r>
              <a:rPr lang="en-US" sz="700">
                <a:solidFill>
                  <a:srgbClr val="FFFFFF"/>
                </a:solidFill>
                <a:latin typeface="Arimo"/>
              </a:rPr>
              <a:t>The first phase will consist of the mainly generating the dataset and then preprocessing it, creating a proper dataset will be the driving force behind the software.</a:t>
            </a:r>
          </a:p>
          <a:p>
            <a:pPr>
              <a:lnSpc>
                <a:spcPts val="4060"/>
              </a:lnSpc>
            </a:pPr>
            <a:r>
              <a:rPr lang="en-US" sz="700">
                <a:solidFill>
                  <a:srgbClr val="FFFFFF"/>
                </a:solidFill>
                <a:latin typeface="Arimo"/>
              </a:rPr>
              <a:t>Phase two will consist of the creation of the novel Machine learning model that will be trained and tested on the dataset that is being created in the phase I. This model will help us in predicting the gestures that a user is doing via the device camera and the predicted alphabets would be shown above on the device screen.</a:t>
            </a:r>
          </a:p>
          <a:p>
            <a:pPr>
              <a:lnSpc>
                <a:spcPts val="4060"/>
              </a:lnSpc>
            </a:pPr>
            <a:r>
              <a:rPr lang="en-US" sz="700">
                <a:solidFill>
                  <a:srgbClr val="FFFFFF"/>
                </a:solidFill>
                <a:latin typeface="Arimo"/>
              </a:rPr>
              <a:t>Phase three will contain the remaining portions of the use cases. Unit testing will be performed along the way a simple web user-interface would be created that would help us to use this model via a local web page coded in Flask.</a:t>
            </a:r>
          </a:p>
          <a:p>
            <a:pPr>
              <a:lnSpc>
                <a:spcPts val="4060"/>
              </a:lnSpc>
            </a:pPr>
            <a:r>
              <a:rPr lang="en-US" sz="700">
                <a:solidFill>
                  <a:srgbClr val="FFFFFF"/>
                </a:solidFill>
                <a:latin typeface="Arimo"/>
              </a:rPr>
              <a:t>All coding will be done through Jupyter Notebook and Vs code on the Windows platform and the coding will be done in Python and Flask framework. Testing will be done on a Windows Laptop to get real time results and to aid in visual and program debugging. </a:t>
            </a:r>
          </a:p>
          <a:p>
            <a:pPr>
              <a:lnSpc>
                <a:spcPts val="4759"/>
              </a:lnSpc>
            </a:pPr>
          </a:p>
        </p:txBody>
      </p:sp>
      <p:sp>
        <p:nvSpPr>
          <p:cNvPr name="TextBox 3" id="3"/>
          <p:cNvSpPr txBox="true"/>
          <p:nvPr/>
        </p:nvSpPr>
        <p:spPr>
          <a:xfrm rot="0">
            <a:off x="0" y="-70505"/>
            <a:ext cx="12312359" cy="2215569"/>
          </a:xfrm>
          <a:prstGeom prst="rect">
            <a:avLst/>
          </a:prstGeom>
        </p:spPr>
        <p:txBody>
          <a:bodyPr anchor="t" rtlCol="false" tIns="0" lIns="0" bIns="0" rIns="0">
            <a:spAutoFit/>
          </a:bodyPr>
          <a:lstStyle/>
          <a:p>
            <a:pPr algn="ctr">
              <a:lnSpc>
                <a:spcPts val="8987"/>
              </a:lnSpc>
            </a:pPr>
            <a:r>
              <a:rPr lang="en-US" sz="6419">
                <a:solidFill>
                  <a:srgbClr val="FFFFFF"/>
                </a:solidFill>
                <a:latin typeface="Open Sans Extra Bold"/>
              </a:rPr>
              <a:t>Implementation Overview</a:t>
            </a:r>
          </a:p>
          <a:p>
            <a:pPr algn="ctr">
              <a:lnSpc>
                <a:spcPts val="8794"/>
              </a:lnSpc>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928" r="0" b="928"/>
          <a:stretch>
            <a:fillRect/>
          </a:stretch>
        </p:blipFill>
        <p:spPr>
          <a:xfrm flipH="false" flipV="false" rot="0">
            <a:off x="851864" y="3029027"/>
            <a:ext cx="16407436" cy="4669844"/>
          </a:xfrm>
          <a:prstGeom prst="rect">
            <a:avLst/>
          </a:prstGeom>
        </p:spPr>
      </p:pic>
      <p:sp>
        <p:nvSpPr>
          <p:cNvPr name="TextBox 3" id="3"/>
          <p:cNvSpPr txBox="true"/>
          <p:nvPr/>
        </p:nvSpPr>
        <p:spPr>
          <a:xfrm rot="0">
            <a:off x="851864" y="180975"/>
            <a:ext cx="7547372" cy="1533525"/>
          </a:xfrm>
          <a:prstGeom prst="rect">
            <a:avLst/>
          </a:prstGeom>
        </p:spPr>
        <p:txBody>
          <a:bodyPr anchor="t" rtlCol="false" tIns="0" lIns="0" bIns="0" rIns="0">
            <a:spAutoFit/>
          </a:bodyPr>
          <a:lstStyle/>
          <a:p>
            <a:pPr algn="ctr">
              <a:lnSpc>
                <a:spcPts val="12599"/>
              </a:lnSpc>
            </a:pPr>
            <a:r>
              <a:rPr lang="en-US" sz="9000">
                <a:solidFill>
                  <a:srgbClr val="FFFFFF"/>
                </a:solidFill>
                <a:latin typeface="Open Sans Extra Bold"/>
              </a:rPr>
              <a:t>Design Goals</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TextBox 2" id="2"/>
          <p:cNvSpPr txBox="true"/>
          <p:nvPr/>
        </p:nvSpPr>
        <p:spPr>
          <a:xfrm rot="0">
            <a:off x="937483" y="515393"/>
            <a:ext cx="5971729" cy="1533525"/>
          </a:xfrm>
          <a:prstGeom prst="rect">
            <a:avLst/>
          </a:prstGeom>
        </p:spPr>
        <p:txBody>
          <a:bodyPr anchor="t" rtlCol="false" tIns="0" lIns="0" bIns="0" rIns="0">
            <a:spAutoFit/>
          </a:bodyPr>
          <a:lstStyle/>
          <a:p>
            <a:pPr algn="ctr">
              <a:lnSpc>
                <a:spcPts val="12599"/>
              </a:lnSpc>
            </a:pPr>
            <a:r>
              <a:rPr lang="en-US" sz="9000">
                <a:solidFill>
                  <a:srgbClr val="FFFFFF"/>
                </a:solidFill>
                <a:latin typeface="Open Sans Extra Bold"/>
              </a:rPr>
              <a:t>Objective:</a:t>
            </a:r>
          </a:p>
        </p:txBody>
      </p:sp>
      <p:pic>
        <p:nvPicPr>
          <p:cNvPr name="Picture 3" id="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2756790" y="4102848"/>
            <a:ext cx="2840612" cy="2840612"/>
          </a:xfrm>
          <a:prstGeom prst="rect">
            <a:avLst/>
          </a:prstGeom>
        </p:spPr>
      </p:pic>
      <p:pic>
        <p:nvPicPr>
          <p:cNvPr name="Picture 4" id="4"/>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8162692" y="4540617"/>
            <a:ext cx="1962617" cy="1965073"/>
          </a:xfrm>
          <a:prstGeom prst="rect">
            <a:avLst/>
          </a:prstGeom>
        </p:spPr>
      </p:pic>
      <p:pic>
        <p:nvPicPr>
          <p:cNvPr name="Picture 5" id="5"/>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13980607" y="4496228"/>
            <a:ext cx="2053851" cy="2053851"/>
          </a:xfrm>
          <a:prstGeom prst="rect">
            <a:avLst/>
          </a:prstGeom>
        </p:spPr>
      </p:pic>
      <p:sp>
        <p:nvSpPr>
          <p:cNvPr name="TextBox 6" id="6"/>
          <p:cNvSpPr txBox="true"/>
          <p:nvPr/>
        </p:nvSpPr>
        <p:spPr>
          <a:xfrm rot="0">
            <a:off x="2562523" y="7628818"/>
            <a:ext cx="2999542" cy="584795"/>
          </a:xfrm>
          <a:prstGeom prst="rect">
            <a:avLst/>
          </a:prstGeom>
        </p:spPr>
        <p:txBody>
          <a:bodyPr anchor="t" rtlCol="false" tIns="0" lIns="0" bIns="0" rIns="0">
            <a:spAutoFit/>
          </a:bodyPr>
          <a:lstStyle/>
          <a:p>
            <a:pPr algn="ctr">
              <a:lnSpc>
                <a:spcPts val="4759"/>
              </a:lnSpc>
            </a:pPr>
            <a:r>
              <a:rPr lang="en-US" sz="3399">
                <a:solidFill>
                  <a:srgbClr val="FFFFFF"/>
                </a:solidFill>
                <a:latin typeface="Open Sans Light"/>
              </a:rPr>
              <a:t>Least hardware</a:t>
            </a:r>
          </a:p>
        </p:txBody>
      </p:sp>
      <p:sp>
        <p:nvSpPr>
          <p:cNvPr name="TextBox 7" id="7"/>
          <p:cNvSpPr txBox="true"/>
          <p:nvPr/>
        </p:nvSpPr>
        <p:spPr>
          <a:xfrm rot="0">
            <a:off x="7152433" y="7628818"/>
            <a:ext cx="5081707" cy="584795"/>
          </a:xfrm>
          <a:prstGeom prst="rect">
            <a:avLst/>
          </a:prstGeom>
        </p:spPr>
        <p:txBody>
          <a:bodyPr anchor="t" rtlCol="false" tIns="0" lIns="0" bIns="0" rIns="0">
            <a:spAutoFit/>
          </a:bodyPr>
          <a:lstStyle/>
          <a:p>
            <a:pPr algn="ctr">
              <a:lnSpc>
                <a:spcPts val="4759"/>
              </a:lnSpc>
            </a:pPr>
            <a:r>
              <a:rPr lang="en-US" sz="3399">
                <a:solidFill>
                  <a:srgbClr val="FFFFFF"/>
                </a:solidFill>
                <a:latin typeface="Open Sans Light"/>
              </a:rPr>
              <a:t>Large scability</a:t>
            </a:r>
          </a:p>
        </p:txBody>
      </p:sp>
      <p:sp>
        <p:nvSpPr>
          <p:cNvPr name="TextBox 8" id="8"/>
          <p:cNvSpPr txBox="true"/>
          <p:nvPr/>
        </p:nvSpPr>
        <p:spPr>
          <a:xfrm rot="0">
            <a:off x="12871472" y="7628818"/>
            <a:ext cx="5081707" cy="580390"/>
          </a:xfrm>
          <a:prstGeom prst="rect">
            <a:avLst/>
          </a:prstGeom>
        </p:spPr>
        <p:txBody>
          <a:bodyPr anchor="t" rtlCol="false" tIns="0" lIns="0" bIns="0" rIns="0">
            <a:spAutoFit/>
          </a:bodyPr>
          <a:lstStyle/>
          <a:p>
            <a:pPr algn="ctr">
              <a:lnSpc>
                <a:spcPts val="4759"/>
              </a:lnSpc>
            </a:pPr>
            <a:r>
              <a:rPr lang="en-US" sz="3399">
                <a:solidFill>
                  <a:srgbClr val="FFFFFF"/>
                </a:solidFill>
                <a:latin typeface="Open Sans Light"/>
              </a:rPr>
              <a:t>Variety of situation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DAEvAnpIbh8</dc:identifier>
  <dcterms:modified xsi:type="dcterms:W3CDTF">2011-08-01T06:04:30Z</dcterms:modified>
  <cp:revision>1</cp:revision>
  <dc:title>GEsture Ai</dc:title>
</cp:coreProperties>
</file>